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81" r:id="rId3"/>
    <p:sldId id="283" r:id="rId4"/>
    <p:sldId id="285" r:id="rId5"/>
    <p:sldId id="287" r:id="rId6"/>
    <p:sldId id="288" r:id="rId7"/>
    <p:sldId id="289" r:id="rId8"/>
    <p:sldId id="290" r:id="rId9"/>
    <p:sldId id="282" r:id="rId1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torres" initials="j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087" autoAdjust="0"/>
    <p:restoredTop sz="94615" autoAdjust="0"/>
  </p:normalViewPr>
  <p:slideViewPr>
    <p:cSldViewPr>
      <p:cViewPr>
        <p:scale>
          <a:sx n="50" d="100"/>
          <a:sy n="50" d="100"/>
        </p:scale>
        <p:origin x="-75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2" d="100"/>
          <a:sy n="112" d="100"/>
        </p:scale>
        <p:origin x="-594" y="642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168A072-97E9-4D2D-8B27-7EFA66BCD820}" type="datetimeFigureOut">
              <a:rPr lang="es-UY"/>
              <a:pPr>
                <a:defRPr/>
              </a:pPr>
              <a:t>24/05/2011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B4B8E20-7F58-4AA5-88EC-01AE44090897}" type="slidenum">
              <a:rPr lang="es-UY"/>
              <a:pPr>
                <a:defRPr/>
              </a:pPr>
              <a:t>‹nº›</a:t>
            </a:fld>
            <a:endParaRPr lang="es-U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Haga clic para modificar el estilo de texto del patrón</a:t>
            </a:r>
          </a:p>
          <a:p>
            <a:pPr lvl="1"/>
            <a:r>
              <a:rPr lang="en-US" noProof="0" smtClean="0"/>
              <a:t>Segundo nivel</a:t>
            </a:r>
          </a:p>
          <a:p>
            <a:pPr lvl="2"/>
            <a:r>
              <a:rPr lang="en-US" noProof="0" smtClean="0"/>
              <a:t>Tercer nivel</a:t>
            </a:r>
          </a:p>
          <a:p>
            <a:pPr lvl="3"/>
            <a:r>
              <a:rPr lang="en-US" noProof="0" smtClean="0"/>
              <a:t>Cuarto nivel</a:t>
            </a:r>
          </a:p>
          <a:p>
            <a:pPr lvl="4"/>
            <a:r>
              <a:rPr lang="en-U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7B12CB-ECD4-40CA-B6BB-3A70CD4C9C8D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0A7789-E736-48C5-A780-A8160B84442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2F970-85DF-4B15-BAB6-D22E430B55E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4FEA35-0B51-4B1A-B450-05275803B3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24498-4D1A-41F2-BCCD-F8CB6CB0A20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31FE6-4F12-4431-8C74-CB1306368FE8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63255-E740-424B-9F26-3C17FD9279A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347A2-65E4-4139-BAA4-4182EBEBDAC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DDBDF-132E-4994-B99C-75E70FBB995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A1DD5-2990-4E9F-9523-092272B9AD0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07B50-E547-4580-91D5-989899EA1B7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7D8F2-E9EB-44A9-B11C-47B2DC44D07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38311-4376-4F99-A887-BC6012BF2B0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E0760-3C1C-484B-BF9B-AAAC805471A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D807A-B952-4465-BF0F-5BDC948B8B2D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A65A3-5595-48DA-95E5-454990F2A34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5625D7-6F08-452C-BC21-F5420A2F7A4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udith.torres@dinama.gub.u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apa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1000" y="685800"/>
            <a:ext cx="8382000" cy="2209800"/>
          </a:xfrm>
          <a:prstGeom prst="rect">
            <a:avLst/>
          </a:prstGeom>
          <a:solidFill>
            <a:schemeClr val="tx1">
              <a:alpha val="3137"/>
            </a:schemeClr>
          </a:solidFill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pic>
        <p:nvPicPr>
          <p:cNvPr id="3076" name="Picture 7" descr="dinama blanco horizont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7102" y="5562600"/>
            <a:ext cx="472689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381000" y="476251"/>
            <a:ext cx="843915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s-ES_tradnl" sz="2400" dirty="0" smtClean="0">
              <a:solidFill>
                <a:schemeClr val="bg1"/>
              </a:solidFill>
              <a:latin typeface="Arial Black" pitchFamily="34" charset="0"/>
              <a:ea typeface="ヒラギノ角ゴ Pro W3" charset="-128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s-UY" sz="2400" b="1" dirty="0" smtClean="0">
                <a:solidFill>
                  <a:schemeClr val="bg1"/>
                </a:solidFill>
                <a:latin typeface="+mj-lt"/>
                <a:ea typeface="ヒラギノ角ゴ Pro W3" charset="-128"/>
              </a:rPr>
              <a:t>Estrategia Regional para el Manejo y el Comercio de Productos Químicos</a:t>
            </a:r>
          </a:p>
          <a:p>
            <a:pPr algn="ctr" eaLnBrk="0" hangingPunct="0">
              <a:spcBef>
                <a:spcPct val="50000"/>
              </a:spcBef>
            </a:pPr>
            <a:r>
              <a:rPr lang="es-UY" sz="2000" b="1" dirty="0" smtClean="0">
                <a:solidFill>
                  <a:schemeClr val="bg1"/>
                </a:solidFill>
                <a:latin typeface="+mj-lt"/>
                <a:ea typeface="ヒラギノ角ゴ Pro W3" charset="-128"/>
              </a:rPr>
              <a:t>Brasilia,  24 y 25 de Mayo de 2011</a:t>
            </a:r>
          </a:p>
          <a:p>
            <a:pPr algn="ctr" eaLnBrk="0" hangingPunct="0">
              <a:spcBef>
                <a:spcPct val="50000"/>
              </a:spcBef>
            </a:pPr>
            <a:endParaRPr lang="es-UY" sz="2400" b="1" dirty="0" smtClean="0">
              <a:solidFill>
                <a:schemeClr val="bg1"/>
              </a:solidFill>
              <a:latin typeface="+mj-lt"/>
              <a:ea typeface="ヒラギノ角ゴ Pro W3" charset="-128"/>
            </a:endParaRPr>
          </a:p>
          <a:p>
            <a:pPr algn="ctr" eaLnBrk="0" hangingPunct="0">
              <a:spcBef>
                <a:spcPct val="50000"/>
              </a:spcBef>
            </a:pPr>
            <a:endParaRPr lang="es-UY" sz="2400" b="1" dirty="0" smtClean="0">
              <a:solidFill>
                <a:schemeClr val="bg1"/>
              </a:solidFill>
              <a:latin typeface="+mj-lt"/>
              <a:ea typeface="ヒラギノ角ゴ Pro W3" charset="-128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s-UY" sz="2400" b="1" dirty="0" smtClean="0">
                <a:solidFill>
                  <a:schemeClr val="bg1"/>
                </a:solidFill>
                <a:latin typeface="+mj-lt"/>
                <a:ea typeface="ヒラギノ角ゴ Pro W3" charset="-128"/>
              </a:rPr>
              <a:t>Taller inicial: Presentación de la situación de los países partes en relación a la aplicación del GHS y REACH.</a:t>
            </a:r>
          </a:p>
          <a:p>
            <a:pPr algn="ctr" eaLnBrk="0" hangingPunct="0">
              <a:spcBef>
                <a:spcPct val="50000"/>
              </a:spcBef>
            </a:pPr>
            <a:endParaRPr lang="es-ES_tradnl" sz="2400" b="1" dirty="0">
              <a:solidFill>
                <a:schemeClr val="bg1"/>
              </a:solidFill>
              <a:latin typeface="+mj-lt"/>
              <a:ea typeface="ヒラギノ角ゴ Pro W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203575" y="1700213"/>
            <a:ext cx="152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3200" b="1"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0" y="9810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800" b="1">
              <a:solidFill>
                <a:srgbClr val="0000FF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Uruguay: marco legal GHS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52400" y="914400"/>
            <a:ext cx="8763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UY" sz="2000" dirty="0" smtClean="0"/>
              <a:t>Principales:</a:t>
            </a:r>
          </a:p>
          <a:p>
            <a:pPr algn="just"/>
            <a:endParaRPr lang="es-UY" sz="2000" dirty="0" smtClean="0"/>
          </a:p>
          <a:p>
            <a:pPr algn="just">
              <a:buFont typeface="Wingdings" pitchFamily="2" charset="2"/>
              <a:buChar char="q"/>
            </a:pPr>
            <a:r>
              <a:rPr lang="es-UY" sz="2000" dirty="0" smtClean="0"/>
              <a:t> </a:t>
            </a:r>
            <a:r>
              <a:rPr lang="es-UY" sz="2000" b="1" dirty="0" smtClean="0"/>
              <a:t>Ley </a:t>
            </a:r>
            <a:r>
              <a:rPr lang="es-UY" sz="2000" b="1" dirty="0" err="1" smtClean="0"/>
              <a:t>Gral</a:t>
            </a:r>
            <a:r>
              <a:rPr lang="es-UY" sz="2000" b="1" dirty="0" smtClean="0"/>
              <a:t> de Protección del Ambiente  del año 2000</a:t>
            </a:r>
            <a:endParaRPr lang="es-UY" sz="2000" dirty="0" smtClean="0"/>
          </a:p>
          <a:p>
            <a:r>
              <a:rPr lang="es-UY" sz="2000" dirty="0" smtClean="0"/>
              <a:t>Artículo 20 ( Sustancias Químicas) “.........................................................................................................................</a:t>
            </a:r>
          </a:p>
          <a:p>
            <a:pPr algn="just"/>
            <a:r>
              <a:rPr lang="es-UY" sz="2000" dirty="0" smtClean="0"/>
              <a:t>……………………………………………………………………………………........</a:t>
            </a:r>
          </a:p>
          <a:p>
            <a:pPr algn="just"/>
            <a:r>
              <a:rPr lang="es-UY" sz="2000" dirty="0" smtClean="0"/>
              <a:t>El MVOTMA determinará en virtud de la presente ley y de la reglamentación que dicte el Poder Ejecutivo las condiciones aplicables para la protección del ambiente , a la producción, ……´, etiquetado, transporte, ………”</a:t>
            </a:r>
          </a:p>
          <a:p>
            <a:pPr algn="just"/>
            <a:endParaRPr lang="es-UY" sz="2000" dirty="0" smtClean="0"/>
          </a:p>
          <a:p>
            <a:pPr algn="just">
              <a:buFont typeface="Wingdings" pitchFamily="2" charset="2"/>
              <a:buChar char="q"/>
            </a:pPr>
            <a:r>
              <a:rPr lang="es-UY" sz="2000" b="1" dirty="0" smtClean="0"/>
              <a:t>Decreto 307/2009</a:t>
            </a:r>
          </a:p>
          <a:p>
            <a:pPr algn="just"/>
            <a:r>
              <a:rPr lang="es-UY" sz="2000" dirty="0" smtClean="0"/>
              <a:t>Objeto y ámbito de aplicación: toda actividad que comprenda:</a:t>
            </a:r>
          </a:p>
          <a:p>
            <a:pPr algn="just"/>
            <a:endParaRPr lang="es-UY" sz="2000" dirty="0" smtClean="0"/>
          </a:p>
          <a:p>
            <a:pPr lvl="8" algn="just"/>
            <a:r>
              <a:rPr lang="es-UY" sz="2000" dirty="0" smtClean="0"/>
              <a:t>Producción</a:t>
            </a:r>
          </a:p>
          <a:p>
            <a:pPr lvl="8" algn="just"/>
            <a:r>
              <a:rPr lang="es-UY" sz="2000" dirty="0" smtClean="0"/>
              <a:t>Manipulación</a:t>
            </a:r>
          </a:p>
          <a:p>
            <a:pPr lvl="8" algn="just"/>
            <a:r>
              <a:rPr lang="es-UY" sz="2000" dirty="0" smtClean="0"/>
              <a:t>Transporte</a:t>
            </a:r>
          </a:p>
          <a:p>
            <a:pPr lvl="8" algn="just"/>
            <a:r>
              <a:rPr lang="es-UY" sz="2000" dirty="0" smtClean="0"/>
              <a:t>Almacenamiento, entre otros</a:t>
            </a:r>
            <a:endParaRPr lang="es-U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0" y="9810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800" b="1">
              <a:solidFill>
                <a:srgbClr val="0000FF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Uruguay : decreto 307/ 2009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28600" y="1219200"/>
            <a:ext cx="86868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UY" sz="2000" dirty="0" smtClean="0"/>
              <a:t> Elaborado por MTSS-PIT-CNT-CIU( ASIQUR)</a:t>
            </a:r>
          </a:p>
          <a:p>
            <a:pPr>
              <a:buFont typeface="Wingdings" pitchFamily="2" charset="2"/>
              <a:buChar char="q"/>
            </a:pPr>
            <a:endParaRPr lang="es-UY" sz="2000" dirty="0" smtClean="0"/>
          </a:p>
          <a:p>
            <a:pPr>
              <a:buFont typeface="Wingdings" pitchFamily="2" charset="2"/>
              <a:buChar char="q"/>
            </a:pPr>
            <a:r>
              <a:rPr lang="es-UY" sz="2000" dirty="0" smtClean="0"/>
              <a:t> Anexo 1</a:t>
            </a:r>
          </a:p>
          <a:p>
            <a:endParaRPr lang="es-UY" sz="2000" dirty="0" smtClean="0"/>
          </a:p>
          <a:p>
            <a:pPr lvl="2"/>
            <a:r>
              <a:rPr lang="es-UY" sz="2000" u="sng" dirty="0" smtClean="0"/>
              <a:t>Etiquetado de Productos/sustancias químicas</a:t>
            </a:r>
          </a:p>
          <a:p>
            <a:pPr lvl="2" algn="just"/>
            <a:r>
              <a:rPr lang="es-UY" sz="2000" dirty="0" smtClean="0"/>
              <a:t>“ se realizará obligatoriamente bajo las directrices del SGA…”</a:t>
            </a:r>
          </a:p>
          <a:p>
            <a:pPr lvl="2" algn="just"/>
            <a:endParaRPr lang="es-UY" sz="2000" dirty="0" smtClean="0"/>
          </a:p>
          <a:p>
            <a:pPr lvl="2"/>
            <a:r>
              <a:rPr lang="es-UY" sz="2000" u="sng" dirty="0" smtClean="0"/>
              <a:t>Fichas de datos de seguridad</a:t>
            </a:r>
          </a:p>
          <a:p>
            <a:pPr lvl="2"/>
            <a:endParaRPr lang="es-UY" sz="2000" u="sng" dirty="0" smtClean="0"/>
          </a:p>
          <a:p>
            <a:pPr lvl="2"/>
            <a:r>
              <a:rPr lang="es-UY" sz="2000" dirty="0" smtClean="0"/>
              <a:t>Las  fichas de datos de seguridad siguiendo las directrices del SGA.</a:t>
            </a:r>
          </a:p>
          <a:p>
            <a:pPr lvl="2"/>
            <a:endParaRPr lang="es-UY" sz="2000" dirty="0" smtClean="0"/>
          </a:p>
          <a:p>
            <a:pPr lvl="2" algn="just"/>
            <a:r>
              <a:rPr lang="es-UY" sz="2000" dirty="0" smtClean="0"/>
              <a:t>“El fabricante, importador y/o proveedor debe remitir las fichas de datos de seguridad a los distribuidores y otros clientes.</a:t>
            </a:r>
          </a:p>
          <a:p>
            <a:pPr lvl="2" algn="just"/>
            <a:endParaRPr lang="es-U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0" y="9810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800" b="1">
              <a:solidFill>
                <a:srgbClr val="0000FF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Uruguay : decreto 307/ 2009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28600" y="1219200"/>
            <a:ext cx="86868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UY" sz="2000" dirty="0" smtClean="0"/>
              <a:t> Elaborado por MTSS-PIT-CNT-CIU( ASIQUR)</a:t>
            </a:r>
          </a:p>
          <a:p>
            <a:pPr>
              <a:buFont typeface="Wingdings" pitchFamily="2" charset="2"/>
              <a:buChar char="q"/>
            </a:pPr>
            <a:endParaRPr lang="es-UY" sz="2000" dirty="0" smtClean="0"/>
          </a:p>
          <a:p>
            <a:pPr>
              <a:buFont typeface="Wingdings" pitchFamily="2" charset="2"/>
              <a:buChar char="q"/>
            </a:pPr>
            <a:r>
              <a:rPr lang="es-UY" sz="2000" dirty="0" smtClean="0"/>
              <a:t> Anexo 1</a:t>
            </a:r>
          </a:p>
          <a:p>
            <a:endParaRPr lang="es-UY" sz="2000" dirty="0" smtClean="0"/>
          </a:p>
          <a:p>
            <a:pPr lvl="2"/>
            <a:r>
              <a:rPr lang="es-UY" sz="2000" u="sng" dirty="0" smtClean="0"/>
              <a:t>Etiquetado de Productos/sustancias químicas</a:t>
            </a:r>
          </a:p>
          <a:p>
            <a:pPr lvl="2" algn="just"/>
            <a:r>
              <a:rPr lang="es-UY" sz="2000" dirty="0" smtClean="0"/>
              <a:t>“ se realizará obligatoriamente bajo las directrices del SGA…”</a:t>
            </a:r>
          </a:p>
          <a:p>
            <a:pPr lvl="2" algn="just"/>
            <a:endParaRPr lang="es-UY" sz="2000" dirty="0" smtClean="0"/>
          </a:p>
          <a:p>
            <a:pPr lvl="2"/>
            <a:r>
              <a:rPr lang="es-UY" sz="2000" u="sng" dirty="0" smtClean="0"/>
              <a:t>Fichas de datos de seguridad</a:t>
            </a:r>
          </a:p>
          <a:p>
            <a:pPr lvl="2"/>
            <a:endParaRPr lang="es-UY" sz="2000" u="sng" dirty="0" smtClean="0"/>
          </a:p>
          <a:p>
            <a:pPr lvl="2"/>
            <a:r>
              <a:rPr lang="es-UY" sz="2000" dirty="0" smtClean="0"/>
              <a:t>Las  fichas de datos de seguridad siguiendo las directrices del SGA.</a:t>
            </a:r>
          </a:p>
          <a:p>
            <a:pPr lvl="2"/>
            <a:endParaRPr lang="es-UY" sz="2000" dirty="0" smtClean="0"/>
          </a:p>
          <a:p>
            <a:pPr lvl="2" algn="just"/>
            <a:r>
              <a:rPr lang="es-UY" sz="2000" dirty="0" smtClean="0"/>
              <a:t>“El fabricante, importador y/o proveedor debe remitir las fichas de datos de seguridad a los distribuidores y otros clientes.</a:t>
            </a:r>
          </a:p>
          <a:p>
            <a:pPr lvl="2" algn="just"/>
            <a:endParaRPr lang="es-U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0" y="9810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800" b="1">
              <a:solidFill>
                <a:srgbClr val="0000FF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Camino hacia la implementación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28600" y="9906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000" b="1" dirty="0" smtClean="0"/>
              <a:t>Antecedentes</a:t>
            </a:r>
            <a:r>
              <a:rPr lang="es-UY" sz="2000" dirty="0" smtClean="0"/>
              <a:t>: </a:t>
            </a:r>
          </a:p>
          <a:p>
            <a:endParaRPr lang="es-UY" sz="2000" dirty="0" smtClean="0"/>
          </a:p>
          <a:p>
            <a:pPr lvl="1">
              <a:buFont typeface="Wingdings" pitchFamily="2" charset="2"/>
              <a:buChar char="Ø"/>
            </a:pPr>
            <a:r>
              <a:rPr lang="es-UY" sz="2000" dirty="0" smtClean="0"/>
              <a:t>1er Taller Nacional de Comunicación de Peligros Químicos</a:t>
            </a:r>
          </a:p>
          <a:p>
            <a:pPr lvl="1"/>
            <a:endParaRPr lang="es-UY" sz="2000" dirty="0" smtClean="0"/>
          </a:p>
          <a:p>
            <a:pPr lvl="1">
              <a:buFont typeface="Wingdings" pitchFamily="2" charset="2"/>
              <a:buChar char="Ø"/>
            </a:pPr>
            <a:r>
              <a:rPr lang="es-UY" sz="2000" dirty="0" smtClean="0"/>
              <a:t>SGA: actividad prioritaria para la Gestión de Sustancias químicas identificado durante el Desarrollo del plan nacional de aplicación del Convenio de Estocolmo</a:t>
            </a:r>
          </a:p>
          <a:p>
            <a:pPr>
              <a:buFont typeface="Wingdings" pitchFamily="2" charset="2"/>
              <a:buChar char="Ø"/>
            </a:pPr>
            <a:endParaRPr lang="es-UY" sz="2000" dirty="0" smtClean="0"/>
          </a:p>
          <a:p>
            <a:r>
              <a:rPr lang="es-UY" sz="2000" b="1" dirty="0" smtClean="0"/>
              <a:t>2008-2010: Proyecto UNITAR-DINAMA Creación de capacidades para la implementación de SGA</a:t>
            </a:r>
          </a:p>
          <a:p>
            <a:endParaRPr lang="es-UY" sz="2000" dirty="0" smtClean="0"/>
          </a:p>
          <a:p>
            <a:pPr lvl="1">
              <a:buFont typeface="Wingdings" pitchFamily="2" charset="2"/>
              <a:buChar char="Ø"/>
            </a:pPr>
            <a:r>
              <a:rPr lang="es-UY" sz="2000" dirty="0" smtClean="0"/>
              <a:t>2do Taller Nacional de Comunicación de Peligros Químicos:</a:t>
            </a:r>
          </a:p>
          <a:p>
            <a:endParaRPr lang="es-UY" sz="2000" dirty="0" smtClean="0"/>
          </a:p>
          <a:p>
            <a:pPr lvl="2">
              <a:buFont typeface="Wingdings" pitchFamily="2" charset="2"/>
              <a:buChar char="q"/>
            </a:pPr>
            <a:r>
              <a:rPr lang="es-UY" sz="2000" dirty="0" smtClean="0"/>
              <a:t>Convocatoria de actores involucrados en la implementación de SGA</a:t>
            </a:r>
          </a:p>
          <a:p>
            <a:pPr lvl="2">
              <a:buFont typeface="Wingdings" pitchFamily="2" charset="2"/>
              <a:buChar char="q"/>
            </a:pPr>
            <a:r>
              <a:rPr lang="es-UY" sz="2000" dirty="0" smtClean="0"/>
              <a:t>Presentación de análisis preliminar de vacíos</a:t>
            </a:r>
          </a:p>
          <a:p>
            <a:pPr lvl="2">
              <a:buFont typeface="Wingdings" pitchFamily="2" charset="2"/>
              <a:buChar char="q"/>
            </a:pPr>
            <a:r>
              <a:rPr lang="es-UY" sz="2000" dirty="0" smtClean="0"/>
              <a:t>Intercambio de información </a:t>
            </a:r>
            <a:r>
              <a:rPr lang="es-UY" sz="2000" dirty="0" err="1" smtClean="0"/>
              <a:t>enre</a:t>
            </a:r>
            <a:r>
              <a:rPr lang="es-UY" sz="2000" dirty="0" smtClean="0"/>
              <a:t> diferentes grupos sectoriales</a:t>
            </a:r>
          </a:p>
          <a:p>
            <a:endParaRPr lang="es-UY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Camino hacia la implementación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57200" y="914400"/>
            <a:ext cx="84582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UY" dirty="0" smtClean="0"/>
          </a:p>
          <a:p>
            <a:r>
              <a:rPr lang="es-UY" sz="2400" i="1" dirty="0" smtClean="0"/>
              <a:t>Continuación </a:t>
            </a:r>
            <a:r>
              <a:rPr lang="es-UY" sz="2400" b="1" i="1" dirty="0" smtClean="0"/>
              <a:t>: Proyecto UNITAR-DINAMA Creación de capacidades para la implementación de SGA</a:t>
            </a:r>
            <a:endParaRPr lang="es-UY" sz="2400" i="1" dirty="0" smtClean="0"/>
          </a:p>
          <a:p>
            <a:endParaRPr lang="es-UY" sz="2400" dirty="0" smtClean="0"/>
          </a:p>
          <a:p>
            <a:pPr>
              <a:buFont typeface="Wingdings" pitchFamily="2" charset="2"/>
              <a:buChar char="Ø"/>
            </a:pPr>
            <a:r>
              <a:rPr lang="es-UY" sz="2400" dirty="0" smtClean="0"/>
              <a:t>Documento con tenido  Análisis de Vacíos</a:t>
            </a:r>
          </a:p>
          <a:p>
            <a:pPr>
              <a:buFont typeface="Wingdings" pitchFamily="2" charset="2"/>
              <a:buChar char="Ø"/>
            </a:pPr>
            <a:endParaRPr lang="es-UY" sz="2400" dirty="0" smtClean="0"/>
          </a:p>
          <a:p>
            <a:pPr>
              <a:buFont typeface="Wingdings" pitchFamily="2" charset="2"/>
              <a:buChar char="Ø"/>
            </a:pPr>
            <a:r>
              <a:rPr lang="es-UY" sz="2400" dirty="0" smtClean="0"/>
              <a:t>Capacitación: audiovisual dirigido a capacitadores de trabajadores a nivel sindical</a:t>
            </a:r>
          </a:p>
          <a:p>
            <a:endParaRPr lang="es-UY" sz="2400" dirty="0" smtClean="0"/>
          </a:p>
          <a:p>
            <a:r>
              <a:rPr lang="es-UY" sz="2400" dirty="0" smtClean="0"/>
              <a:t>El mismo fue elaborado por la Prof. Dra.  Amalia Laborde, Directora del centro de información y asesoramiento toxicológico del Uruguay ( CIAT)</a:t>
            </a:r>
          </a:p>
          <a:p>
            <a:r>
              <a:rPr lang="es-UY" sz="2400" dirty="0" smtClean="0"/>
              <a:t>Una vez finalizado  se presentó y entregaron copias al PIT-CNT de forma que se pudiera utilizar por parte de integrantes que oficien de capacitadores a sus pares</a:t>
            </a:r>
            <a:endParaRPr lang="es-UY" dirty="0" smtClean="0"/>
          </a:p>
          <a:p>
            <a:endParaRPr lang="es-U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668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dirty="0" smtClean="0">
                <a:solidFill>
                  <a:schemeClr val="bg1"/>
                </a:solidFill>
                <a:latin typeface="Arial Black" pitchFamily="34" charset="0"/>
              </a:rPr>
              <a:t>Camino hacia la implementación</a:t>
            </a:r>
            <a:endParaRPr lang="es-UY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81000" y="1041023"/>
            <a:ext cx="8458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800" dirty="0" smtClean="0"/>
              <a:t>Proyecto  </a:t>
            </a:r>
            <a:r>
              <a:rPr lang="es-UY" sz="2800" dirty="0" err="1" smtClean="0"/>
              <a:t>Econormas</a:t>
            </a:r>
            <a:r>
              <a:rPr lang="es-UY" sz="2800" dirty="0" smtClean="0"/>
              <a:t>- MERCOSUR:</a:t>
            </a:r>
          </a:p>
          <a:p>
            <a:endParaRPr lang="es-UY" sz="2800" dirty="0" smtClean="0"/>
          </a:p>
          <a:p>
            <a:r>
              <a:rPr lang="es-UY" sz="2800" dirty="0" smtClean="0"/>
              <a:t>Actividades principales:</a:t>
            </a:r>
          </a:p>
          <a:p>
            <a:endParaRPr lang="es-UY" sz="2800" dirty="0" smtClean="0"/>
          </a:p>
          <a:p>
            <a:pPr marL="342900" indent="-342900">
              <a:buFont typeface="+mj-lt"/>
              <a:buAutoNum type="arabicPeriod"/>
            </a:pPr>
            <a:r>
              <a:rPr lang="es-UY" sz="2800" dirty="0" smtClean="0"/>
              <a:t>Promover la adopción de las </a:t>
            </a:r>
            <a:r>
              <a:rPr lang="es-UY" sz="2800" dirty="0" err="1" smtClean="0"/>
              <a:t>orientacioes</a:t>
            </a:r>
            <a:r>
              <a:rPr lang="es-UY" sz="2800" dirty="0" smtClean="0"/>
              <a:t> internacionales del SGA</a:t>
            </a:r>
          </a:p>
          <a:p>
            <a:pPr marL="342900" indent="-342900">
              <a:buFont typeface="+mj-lt"/>
              <a:buAutoNum type="arabicPeriod"/>
            </a:pPr>
            <a:endParaRPr lang="es-UY" sz="2800" dirty="0" smtClean="0"/>
          </a:p>
          <a:p>
            <a:pPr marL="342900" indent="-342900">
              <a:buFont typeface="+mj-lt"/>
              <a:buAutoNum type="arabicPeriod"/>
            </a:pPr>
            <a:endParaRPr lang="es-UY" sz="2800" dirty="0" smtClean="0"/>
          </a:p>
          <a:p>
            <a:pPr marL="342900" indent="-342900">
              <a:buFont typeface="+mj-lt"/>
              <a:buAutoNum type="arabicPeriod"/>
            </a:pPr>
            <a:r>
              <a:rPr lang="es-UY" sz="2800" dirty="0" smtClean="0"/>
              <a:t>Fortalecer y crear capacidades analíticas locales de Sustancias Químicas y Productos,  y fortalecer las infraestructura de laboratorios disponibles para la implementación de SGA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410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762000" y="26035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" sz="2000" b="1" dirty="0">
              <a:solidFill>
                <a:schemeClr val="bg1"/>
              </a:solidFill>
              <a:latin typeface="Verdana" pitchFamily="34" charset="0"/>
              <a:ea typeface="ヒラギノ角ゴ Pro W3" charset="-128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81000" y="1041023"/>
            <a:ext cx="84582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s-UY" sz="2800" dirty="0" smtClean="0"/>
              <a:t>Parcial</a:t>
            </a:r>
          </a:p>
          <a:p>
            <a:pPr algn="just">
              <a:buFont typeface="Wingdings" pitchFamily="2" charset="2"/>
              <a:buChar char="q"/>
            </a:pPr>
            <a:endParaRPr lang="es-UY" sz="2800" dirty="0" smtClean="0"/>
          </a:p>
          <a:p>
            <a:pPr algn="just">
              <a:buFont typeface="Wingdings" pitchFamily="2" charset="2"/>
              <a:buChar char="q"/>
            </a:pPr>
            <a:r>
              <a:rPr lang="es-UY" sz="2800" dirty="0" smtClean="0"/>
              <a:t> el sector industrial está realizando actividades de capacitación y sensibilización a través de su cámara</a:t>
            </a:r>
          </a:p>
          <a:p>
            <a:pPr algn="just">
              <a:buFont typeface="Wingdings" pitchFamily="2" charset="2"/>
              <a:buChar char="q"/>
            </a:pPr>
            <a:endParaRPr lang="es-UY" sz="2800" dirty="0" smtClean="0"/>
          </a:p>
          <a:p>
            <a:pPr algn="just">
              <a:buFont typeface="Wingdings" pitchFamily="2" charset="2"/>
              <a:buChar char="q"/>
            </a:pPr>
            <a:r>
              <a:rPr lang="es-UY" sz="2800" dirty="0" smtClean="0"/>
              <a:t> vacios de capacitación y capacidad de inspección</a:t>
            </a:r>
          </a:p>
          <a:p>
            <a:pPr algn="just">
              <a:buFont typeface="Wingdings" pitchFamily="2" charset="2"/>
              <a:buChar char="q"/>
            </a:pPr>
            <a:endParaRPr lang="es-UY" sz="2800" dirty="0" smtClean="0"/>
          </a:p>
          <a:p>
            <a:pPr algn="just">
              <a:buFont typeface="Wingdings" pitchFamily="2" charset="2"/>
              <a:buChar char="q"/>
            </a:pPr>
            <a:r>
              <a:rPr lang="es-UY" sz="2800" dirty="0" smtClean="0"/>
              <a:t>Necesidad de organismo </a:t>
            </a:r>
            <a:r>
              <a:rPr lang="es-UY" sz="2800" dirty="0" err="1" smtClean="0"/>
              <a:t>multidiscipliario</a:t>
            </a:r>
            <a:r>
              <a:rPr lang="es-UY" sz="2800" dirty="0" smtClean="0"/>
              <a:t> de gobierno que avale la clasificación presentada por el sector privado</a:t>
            </a:r>
          </a:p>
          <a:p>
            <a:endParaRPr lang="es-UY" sz="2800" dirty="0" smtClean="0"/>
          </a:p>
        </p:txBody>
      </p:sp>
      <p:sp>
        <p:nvSpPr>
          <p:cNvPr id="7" name="6 CuadroTexto"/>
          <p:cNvSpPr txBox="1"/>
          <p:nvPr/>
        </p:nvSpPr>
        <p:spPr>
          <a:xfrm>
            <a:off x="838200" y="2286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400" b="1" dirty="0" smtClean="0">
                <a:solidFill>
                  <a:schemeClr val="bg1"/>
                </a:solidFill>
                <a:latin typeface="Arial Black" pitchFamily="34" charset="0"/>
              </a:rPr>
              <a:t>Estado actual de la implementación</a:t>
            </a:r>
            <a:endParaRPr lang="es-UY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24300" y="2667000"/>
            <a:ext cx="1295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200">
                <a:solidFill>
                  <a:schemeClr val="bg1"/>
                </a:solidFill>
                <a:ea typeface="ヒラギノ角ゴ Pro W3" charset="-128"/>
              </a:rPr>
              <a:t>FOTO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0"/>
            <a:ext cx="8534400" cy="762000"/>
          </a:xfrm>
          <a:prstGeom prst="rect">
            <a:avLst/>
          </a:prstGeom>
          <a:solidFill>
            <a:srgbClr val="08650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UY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533400" cy="762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s-ES_tradnl" sz="2400">
                <a:ea typeface="ヒラギノ角ゴ Pro W3" charset="-128"/>
              </a:rPr>
              <a:t> </a:t>
            </a:r>
          </a:p>
        </p:txBody>
      </p:sp>
      <p:pic>
        <p:nvPicPr>
          <p:cNvPr id="19461" name="Picture 5" descr="dinama blanco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76200"/>
            <a:ext cx="83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6 CuadroTexto"/>
          <p:cNvSpPr txBox="1">
            <a:spLocks noChangeArrowheads="1"/>
          </p:cNvSpPr>
          <p:nvPr/>
        </p:nvSpPr>
        <p:spPr bwMode="auto">
          <a:xfrm>
            <a:off x="457200" y="1371600"/>
            <a:ext cx="8305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UY" sz="4000" dirty="0" smtClean="0"/>
              <a:t>Muchas gracias por su atención</a:t>
            </a:r>
          </a:p>
          <a:p>
            <a:pPr algn="ctr"/>
            <a:endParaRPr lang="es-UY" sz="2800" dirty="0" smtClean="0"/>
          </a:p>
          <a:p>
            <a:pPr algn="ctr"/>
            <a:endParaRPr lang="es-UY" sz="3600" dirty="0"/>
          </a:p>
          <a:p>
            <a:pPr algn="ctr"/>
            <a:r>
              <a:rPr lang="es-UY" sz="3600" dirty="0" smtClean="0"/>
              <a:t>Judith Torres</a:t>
            </a:r>
          </a:p>
          <a:p>
            <a:pPr algn="ctr"/>
            <a:r>
              <a:rPr lang="es-UY" sz="3600" b="1" i="1" dirty="0" smtClean="0">
                <a:solidFill>
                  <a:schemeClr val="accent2"/>
                </a:solidFill>
                <a:hlinkClick r:id="rId4"/>
              </a:rPr>
              <a:t>judith.torres@dinama.gub.uy</a:t>
            </a:r>
            <a:endParaRPr lang="es-UY" sz="3600" b="1" i="1" dirty="0" smtClean="0">
              <a:solidFill>
                <a:schemeClr val="accent2"/>
              </a:solidFill>
            </a:endParaRPr>
          </a:p>
          <a:p>
            <a:pPr algn="ctr"/>
            <a:r>
              <a:rPr lang="es-UY" sz="2400" dirty="0" smtClean="0"/>
              <a:t>Departamento de Sustancias Peligrosas</a:t>
            </a:r>
          </a:p>
          <a:p>
            <a:pPr algn="ctr"/>
            <a:r>
              <a:rPr lang="es-UY" sz="2400" dirty="0" smtClean="0"/>
              <a:t>División Control y Desempeño Ambiental</a:t>
            </a:r>
          </a:p>
          <a:p>
            <a:pPr algn="ctr"/>
            <a:r>
              <a:rPr lang="es-UY" sz="2400" b="1" i="1" dirty="0" smtClean="0"/>
              <a:t>Dirección Nacional de Medio Ambiente</a:t>
            </a:r>
          </a:p>
          <a:p>
            <a:pPr algn="ctr"/>
            <a:r>
              <a:rPr lang="es-UY" sz="2400" b="1" dirty="0" smtClean="0"/>
              <a:t>Ministerio de Vivienda, Ordenamiento Territorial y Medio Ambiente</a:t>
            </a:r>
            <a:endParaRPr lang="es-UY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565</Words>
  <Application>Microsoft Office PowerPoint</Application>
  <PresentationFormat>Apresentação na tela (4:3)</PresentationFormat>
  <Paragraphs>115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0" baseType="lpstr">
      <vt:lpstr>Diseño predeterminado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Judith</dc:creator>
  <cp:lastModifiedBy>brasil</cp:lastModifiedBy>
  <cp:revision>83</cp:revision>
  <dcterms:created xsi:type="dcterms:W3CDTF">2010-06-15T12:04:14Z</dcterms:created>
  <dcterms:modified xsi:type="dcterms:W3CDTF">2011-05-24T15:04:29Z</dcterms:modified>
</cp:coreProperties>
</file>