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7" r:id="rId12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016733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798256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47877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6137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309429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130626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34693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473671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500197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370068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4118916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FB361-0978-4C92-BA6C-ECD8A1C9C406}" type="datetimeFigureOut">
              <a:rPr lang="es-AR" smtClean="0"/>
              <a:pPr/>
              <a:t>24/05/2011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9078B-05AF-4CC5-AF11-430B0564F1A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660897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2520279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s-AR" b="1" dirty="0"/>
              <a:t>Lineamientos para la implementación del SGA / GHS en Argentina / Mercosur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5348808"/>
            <a:ext cx="6400800" cy="1752600"/>
          </a:xfrm>
        </p:spPr>
        <p:txBody>
          <a:bodyPr>
            <a:normAutofit/>
          </a:bodyPr>
          <a:lstStyle/>
          <a:p>
            <a:r>
              <a:rPr lang="es-AR" sz="2000" dirty="0" smtClean="0"/>
              <a:t>Ing. José María Fumagalli</a:t>
            </a:r>
          </a:p>
          <a:p>
            <a:r>
              <a:rPr lang="es-AR" sz="2000" dirty="0" smtClean="0"/>
              <a:t>Cámara de la Industria Química y Petroquímica</a:t>
            </a:r>
            <a:endParaRPr lang="es-AR" sz="2000" dirty="0"/>
          </a:p>
        </p:txBody>
      </p:sp>
    </p:spTree>
    <p:extLst>
      <p:ext uri="{BB962C8B-B14F-4D97-AF65-F5344CB8AC3E}">
        <p14:creationId xmlns:p14="http://schemas.microsoft.com/office/powerpoint/2010/main" xmlns="" val="362663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es-AR" dirty="0" smtClean="0"/>
              <a:t>Algunas conclusiones preliminares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99381"/>
            <a:ext cx="8229600" cy="4525963"/>
          </a:xfrm>
        </p:spPr>
        <p:txBody>
          <a:bodyPr/>
          <a:lstStyle/>
          <a:p>
            <a:r>
              <a:rPr lang="es-AR" dirty="0" smtClean="0"/>
              <a:t>Necesitamos una norma GHS exitosa, que sea utilizada por la industria y reconocida por nuestros clientes en la región y en el mundo.</a:t>
            </a:r>
            <a:br>
              <a:rPr lang="es-AR" dirty="0" smtClean="0"/>
            </a:br>
            <a:endParaRPr lang="es-AR" dirty="0" smtClean="0"/>
          </a:p>
          <a:p>
            <a:r>
              <a:rPr lang="es-AR" dirty="0" smtClean="0"/>
              <a:t>La nueva norma debe prever:</a:t>
            </a:r>
          </a:p>
          <a:p>
            <a:pPr lvl="1"/>
            <a:r>
              <a:rPr lang="es-AR" dirty="0" smtClean="0"/>
              <a:t>Una razonable gradualidad para su puesta en vigencia</a:t>
            </a:r>
          </a:p>
          <a:p>
            <a:pPr lvl="1"/>
            <a:r>
              <a:rPr lang="es-AR" dirty="0" smtClean="0"/>
              <a:t>Asistencia técnica y financiera para pequeñas y medianas empresas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375418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AR" dirty="0" smtClean="0"/>
              <a:t>Muchas gracias por su atención!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5132784"/>
            <a:ext cx="6400800" cy="1752600"/>
          </a:xfrm>
        </p:spPr>
        <p:txBody>
          <a:bodyPr/>
          <a:lstStyle/>
          <a:p>
            <a:r>
              <a:rPr lang="es-AR" dirty="0" smtClean="0"/>
              <a:t>jfumagalli@ciqyp.org.ar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33369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es-AR" b="1" dirty="0" smtClean="0"/>
              <a:t>Agenda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506916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ü"/>
            </a:pPr>
            <a:r>
              <a:rPr lang="es-AR" b="1" dirty="0" smtClean="0"/>
              <a:t>Posición General</a:t>
            </a:r>
          </a:p>
          <a:p>
            <a:pPr>
              <a:buFont typeface="Wingdings" pitchFamily="2" charset="2"/>
              <a:buChar char="ü"/>
            </a:pPr>
            <a:r>
              <a:rPr lang="es-AR" b="1" dirty="0" smtClean="0"/>
              <a:t>6 cuestiones específicas: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§"/>
            </a:pPr>
            <a:r>
              <a:rPr lang="es-AR" i="1" dirty="0"/>
              <a:t>¿Quién establece las exigencias, el gobierno o el sector privado</a:t>
            </a:r>
            <a:r>
              <a:rPr lang="es-AR" i="1" dirty="0" smtClean="0"/>
              <a:t>?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§"/>
            </a:pPr>
            <a:r>
              <a:rPr lang="es-AR" i="1" dirty="0"/>
              <a:t>¿Cuándo se podrán usar datos ya disponibles, de qué fuentes, qué laboratorios serán re­conocidos, etc</a:t>
            </a:r>
            <a:r>
              <a:rPr lang="es-AR" i="1" dirty="0" smtClean="0"/>
              <a:t>.?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§"/>
            </a:pPr>
            <a:r>
              <a:rPr lang="es-AR" i="1" dirty="0"/>
              <a:t>¿Las tareas deberán ser realizadas por cada empresa o se podrán/deberán formar consor­cios, en tal caso, quiénes los podrán organizar, como serán reconocidos, etc</a:t>
            </a:r>
            <a:r>
              <a:rPr lang="es-AR" i="1" dirty="0" smtClean="0"/>
              <a:t>.?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§"/>
            </a:pPr>
            <a:r>
              <a:rPr lang="es-AR" i="1" dirty="0"/>
              <a:t>¿Quién controla y quién valida los resultados de las clasificaciones, contenido de las eti­quetas y de las hojas de seguridad</a:t>
            </a:r>
            <a:r>
              <a:rPr lang="es-AR" i="1" dirty="0" smtClean="0"/>
              <a:t>?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§"/>
            </a:pPr>
            <a:r>
              <a:rPr lang="es-AR" i="1" dirty="0"/>
              <a:t>¿Cómo nos aseguramos que esas clasificaciones, etiquetas y hojas de seguridad serán reco­nocidos por nuestras contrapartes comerciales</a:t>
            </a:r>
            <a:r>
              <a:rPr lang="es-AR" i="1" dirty="0" smtClean="0"/>
              <a:t>?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§"/>
            </a:pPr>
            <a:r>
              <a:rPr lang="es-AR" i="1" dirty="0"/>
              <a:t>Cuáles serán las fuentes de financiamiento y asistencia técnica necesarias para cumplir la norma</a:t>
            </a:r>
            <a:r>
              <a:rPr lang="es-AR" i="1" dirty="0" smtClean="0"/>
              <a:t>?</a:t>
            </a:r>
          </a:p>
          <a:p>
            <a:pPr>
              <a:lnSpc>
                <a:spcPct val="170000"/>
              </a:lnSpc>
              <a:buFont typeface="Wingdings" pitchFamily="2" charset="2"/>
              <a:buChar char="ü"/>
            </a:pPr>
            <a:r>
              <a:rPr lang="es-AR" b="1" i="1" dirty="0" smtClean="0"/>
              <a:t>Algunas conclusiones preliminares</a:t>
            </a:r>
            <a:endParaRPr lang="es-AR" b="1" dirty="0" smtClean="0"/>
          </a:p>
          <a:p>
            <a:pPr lvl="1"/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225057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6398"/>
            <a:ext cx="8229600" cy="1143000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es-AR" b="1" dirty="0" smtClean="0"/>
              <a:t>Posición General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628800"/>
            <a:ext cx="8712968" cy="5184576"/>
          </a:xfrm>
        </p:spPr>
        <p:txBody>
          <a:bodyPr>
            <a:normAutofit fontScale="85000" lnSpcReduction="20000"/>
          </a:bodyPr>
          <a:lstStyle/>
          <a:p>
            <a:pPr>
              <a:spcAft>
                <a:spcPts val="1200"/>
              </a:spcAft>
            </a:pPr>
            <a:r>
              <a:rPr lang="es-AR" dirty="0" smtClean="0"/>
              <a:t>Reafirmación del compromiso de la Industria Química con la mejora continua de sus prestaciones en materia de salud, seguridad y medio ambiente </a:t>
            </a:r>
          </a:p>
          <a:p>
            <a:pPr>
              <a:spcAft>
                <a:spcPts val="1200"/>
              </a:spcAft>
            </a:pPr>
            <a:r>
              <a:rPr lang="es-AR" dirty="0" smtClean="0"/>
              <a:t>En el marco de ese compromiso continuaremos colaborando para alcanzar el objetivo de una norma GHS exitosa.</a:t>
            </a:r>
          </a:p>
          <a:p>
            <a:r>
              <a:rPr lang="es-AR" dirty="0" smtClean="0"/>
              <a:t>Seguidamente </a:t>
            </a:r>
            <a:r>
              <a:rPr lang="es-AR" dirty="0"/>
              <a:t>se presentan los puntos de vista de la industria química y petroquímica de </a:t>
            </a:r>
            <a:r>
              <a:rPr lang="es-AR" dirty="0" smtClean="0"/>
              <a:t>Argentina bajo </a:t>
            </a:r>
            <a:r>
              <a:rPr lang="es-AR" dirty="0"/>
              <a:t>el formato de seis preguntas clave y sus corres­pondientes respuestas, describen los lineamientos que creemos más apropiados para establecer la futura normativa destinada a la implementación exitosa del GHS en Argentina y la región. 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277201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lvl="0"/>
            <a:r>
              <a:rPr lang="es-AR" b="1" i="1" dirty="0" smtClean="0"/>
              <a:t>¿Quién establece las exigencias, el gobierno o el sector privado?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99381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lvl="1">
              <a:buFont typeface="Wingdings" pitchFamily="2" charset="2"/>
              <a:buChar char="§"/>
            </a:pPr>
            <a:r>
              <a:rPr lang="es-AR" dirty="0" smtClean="0"/>
              <a:t>El </a:t>
            </a:r>
            <a:r>
              <a:rPr lang="es-AR" dirty="0"/>
              <a:t>gobierno deberá brindar un marco legal que contemple el contenido del GHS, la nor­ma­tiva técnica preexistente en nuestro país y establezca la autoridad de aplicación;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/>
              <a:t>Ese marco legal debería estar armonizado con las normas que al mismo efecto se esta­blez­can en los países del Mercosur y Chile y en coincidencia con sus similares de los demás países signatarios del Convenio GHS;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/>
              <a:t>Las empresas serán responsables de obtener y/o generar los datos a incluir en las Hojas de Seguridad y del etiquetado;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/>
              <a:t>Los plazos de implementación de la futura norma de aplicación deben ser apropiados y sufi­cientes, en especial para la recolección o generación de datos toxicológicos, eco-toxicológicos, etc., cuando no estén disponibles en la bibliografía o bases de da­tos re­co­nocidas; 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/>
              <a:t>Otra situación que hará necesario un plazo más prolongado es el de las mezclas y prepa­ra­ciones. En el caso de la UE ese plazo, todavía vigente, es de ocho años.</a:t>
            </a:r>
          </a:p>
        </p:txBody>
      </p:sp>
    </p:spTree>
    <p:extLst>
      <p:ext uri="{BB962C8B-B14F-4D97-AF65-F5344CB8AC3E}">
        <p14:creationId xmlns:p14="http://schemas.microsoft.com/office/powerpoint/2010/main" xmlns="" val="386945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016224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s-AR" b="1" i="1" dirty="0" smtClean="0"/>
              <a:t>¿Cuándo se podrán usar datos ya disponibles, de qué fuentes, qué laboratorios serán re­conocidos, etc.?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lvl="0"/>
            <a:endParaRPr lang="es-AR" dirty="0"/>
          </a:p>
          <a:p>
            <a:pPr lvl="1">
              <a:buFont typeface="Wingdings" pitchFamily="2" charset="2"/>
              <a:buChar char="§"/>
            </a:pPr>
            <a:r>
              <a:rPr lang="es-AR" dirty="0"/>
              <a:t>Cuando estén disponibles, siempre se utilizarán datos publicados, evitando en lo todo los posible los ensayos sobre animales y la duplicación de estudios ya disponibles;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/>
              <a:t>Se deberían definir las fuentes bibliográficas de consulta, bases de datos públicas o pri­va­das, que sean reconocidas u homologas por la autoridad de aplicación  para ob­tener la in­formación y utilizarlas tanto en la confección de las MSDS o para el eti­quetado de una sustancia;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/>
              <a:t>la </a:t>
            </a:r>
            <a:r>
              <a:rPr lang="es-AR" dirty="0" err="1"/>
              <a:t>CIQyP</a:t>
            </a:r>
            <a:r>
              <a:rPr lang="es-AR" dirty="0"/>
              <a:t>, en consulta con sus asociados, presentará un listado de las bases de datos y otras fuen­tes bibliográficas, que de acuerdo a la experiencia disponible sea reco­menda­ble homologar; 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/>
              <a:t>Sólo cuando no existan datos publicados se deberá recurrir a laboratorios para la realiza­ción de ensayos necesarios; </a:t>
            </a:r>
            <a:endParaRPr lang="es-AR" dirty="0" smtClean="0"/>
          </a:p>
          <a:p>
            <a:pPr lvl="1">
              <a:buFont typeface="Wingdings" pitchFamily="2" charset="2"/>
              <a:buChar char="§"/>
            </a:pPr>
            <a:r>
              <a:rPr lang="es-AR" dirty="0" smtClean="0"/>
              <a:t>Ante </a:t>
            </a:r>
            <a:r>
              <a:rPr lang="es-AR" dirty="0"/>
              <a:t>la muy pequeña cantidad disponible de laboratorios calificados en la región, se debe­ría alen­tar la generación de una mayor oferta.</a:t>
            </a:r>
          </a:p>
        </p:txBody>
      </p:sp>
    </p:spTree>
    <p:extLst>
      <p:ext uri="{BB962C8B-B14F-4D97-AF65-F5344CB8AC3E}">
        <p14:creationId xmlns:p14="http://schemas.microsoft.com/office/powerpoint/2010/main" xmlns="" val="88597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448272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lvl="0"/>
            <a:r>
              <a:rPr lang="es-AR" sz="3600" b="1" i="1" dirty="0" smtClean="0"/>
              <a:t>¿Las tareas deberán ser realizadas por cada empresa o se podrán/deberán formar consor­cios, en tal caso, quiénes los podrán organizar, como serán reconocidos, etc.?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151509"/>
            <a:ext cx="8229600" cy="4525963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§"/>
            </a:pPr>
            <a:r>
              <a:rPr lang="es-AR" dirty="0" smtClean="0"/>
              <a:t>Para </a:t>
            </a:r>
            <a:r>
              <a:rPr lang="es-AR" dirty="0"/>
              <a:t>reducir los enormes costos que requieren los ensayos toxicológicos y eco-toxicoló­gi­cos se debería facilitar la formación de consorcios de empresas para lle­varlos a cabo. 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/>
              <a:t>La formación de los consorcios podría ser dificultada por razones de confidenciali­dad de in­formación propietaria, cuestión que deberá ser tomada en cuenta en la </a:t>
            </a:r>
            <a:r>
              <a:rPr lang="es-AR" dirty="0" smtClean="0"/>
              <a:t>norma.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221154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2448272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es-AR" sz="3600" b="1" i="1" dirty="0" smtClean="0"/>
              <a:t>¿Quién controla y quién valida los resultados de las clasificaciones, contenido de las eti­quetas y de las hojas de seguridad?</a:t>
            </a:r>
            <a:endParaRPr lang="es-A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935485"/>
            <a:ext cx="8229600" cy="4525963"/>
          </a:xfrm>
        </p:spPr>
        <p:txBody>
          <a:bodyPr>
            <a:normAutofit lnSpcReduction="10000"/>
          </a:bodyPr>
          <a:lstStyle/>
          <a:p>
            <a:pPr lvl="0"/>
            <a:endParaRPr lang="es-AR" dirty="0"/>
          </a:p>
          <a:p>
            <a:pPr lvl="1">
              <a:buFont typeface="Wingdings" pitchFamily="2" charset="2"/>
              <a:buChar char="§"/>
            </a:pPr>
            <a:r>
              <a:rPr lang="es-AR" dirty="0"/>
              <a:t>Las empresas o el importador seguirán asumiendo la responsabilidad de los datos volca­dos en las MSDS o los utilizados para clasificación de las sustancias.</a:t>
            </a:r>
          </a:p>
          <a:p>
            <a:pPr lvl="1">
              <a:buFont typeface="Wingdings" pitchFamily="2" charset="2"/>
              <a:buChar char="§"/>
            </a:pPr>
            <a:r>
              <a:rPr lang="es-AR" dirty="0"/>
              <a:t>A la fecha no hay ningún ente que valide las MSDS; la </a:t>
            </a:r>
            <a:r>
              <a:rPr lang="es-AR" dirty="0" err="1"/>
              <a:t>CIQyP</a:t>
            </a:r>
            <a:r>
              <a:rPr lang="es-AR" dirty="0"/>
              <a:t>, en consulta con sus aso­cia­dos relevará las experiencias disponibles en otros países.	</a:t>
            </a:r>
            <a:br>
              <a:rPr lang="es-AR" dirty="0"/>
            </a:b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327167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736304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s-AR" b="1" i="1" dirty="0" smtClean="0"/>
              <a:t>¿Cómo nos aseguramos que esas clasificaciones, etiquetas y hojas de seguridad serán reco­nocidos por nuestras contrapartes comerciales?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871589"/>
            <a:ext cx="8229600" cy="4525963"/>
          </a:xfrm>
        </p:spPr>
        <p:txBody>
          <a:bodyPr/>
          <a:lstStyle/>
          <a:p>
            <a:pPr lvl="0"/>
            <a:endParaRPr lang="es-AR" dirty="0"/>
          </a:p>
          <a:p>
            <a:pPr>
              <a:buFont typeface="Wingdings" pitchFamily="2" charset="2"/>
              <a:buChar char="§"/>
            </a:pPr>
            <a:r>
              <a:rPr lang="es-AR" dirty="0"/>
              <a:t>Se solicitará que en la futura reglamentación del GHS se adopten mecanismos suficien­tes para asegurar este requisito.	</a:t>
            </a:r>
            <a:br>
              <a:rPr lang="es-AR" dirty="0"/>
            </a:b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241282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2088232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s-AR" b="1" i="1" dirty="0" smtClean="0"/>
              <a:t>Cuáles serán las fuentes de financiamiento y asistencia técnica necesarias para cumplir la norma?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 fontScale="55000" lnSpcReduction="20000"/>
          </a:bodyPr>
          <a:lstStyle/>
          <a:p>
            <a:pPr marL="0" lvl="0" indent="0">
              <a:buNone/>
            </a:pPr>
            <a:r>
              <a:rPr lang="es-AR" b="1" i="1" dirty="0"/>
              <a:t>	</a:t>
            </a:r>
            <a:endParaRPr lang="es-AR" dirty="0"/>
          </a:p>
          <a:p>
            <a:pPr>
              <a:buFont typeface="Wingdings" pitchFamily="2" charset="2"/>
              <a:buChar char="§"/>
            </a:pPr>
            <a:r>
              <a:rPr lang="es-AR" dirty="0"/>
              <a:t>El cumplimiento de las exigencias que seguramente establecerá la futura norma signifi­cará costos muy importantes, especialmente en el caso de especialidades químicas y for­mulaciones, para las cuales no existen datos publicados y que en la mayoría de los casos constituyen información propietaria de carácter confidencial;	</a:t>
            </a:r>
          </a:p>
          <a:p>
            <a:pPr>
              <a:buFont typeface="Wingdings" pitchFamily="2" charset="2"/>
              <a:buChar char="§"/>
            </a:pPr>
            <a:r>
              <a:rPr lang="es-AR" dirty="0"/>
              <a:t>Este último caso es de la mayoría de las pequeñas y medianas empresas (</a:t>
            </a:r>
            <a:r>
              <a:rPr lang="es-AR" dirty="0" err="1"/>
              <a:t>PyMIQs</a:t>
            </a:r>
            <a:r>
              <a:rPr lang="es-AR" dirty="0"/>
              <a:t>), muy frecuente­mente abocadas a esas producciones y que adicionalmente se caracterizan por un número muy importante de productos definidos en función de los mercados a los que están desti­nados (por ejemplo especialidades y aditivos para las industrias textiles, cuero papel, pe­tróleo y gas, automotriz, por citar sólo algunas);	</a:t>
            </a:r>
          </a:p>
          <a:p>
            <a:pPr>
              <a:buFont typeface="Wingdings" pitchFamily="2" charset="2"/>
              <a:buChar char="§"/>
            </a:pPr>
            <a:r>
              <a:rPr lang="es-AR" dirty="0"/>
              <a:t>Las </a:t>
            </a:r>
            <a:r>
              <a:rPr lang="es-AR" dirty="0" err="1"/>
              <a:t>PyMQs</a:t>
            </a:r>
            <a:r>
              <a:rPr lang="es-AR" dirty="0"/>
              <a:t> también se caracterizan por estructuras gerenciales muy reducidas, que en la gran mayoría de los casos no incluyen a los especialistas necesarios para el cumplimiento de este tipo de norma, razón por la cual se estima que esas empresas deberán recurrir a la contratación externa;	</a:t>
            </a:r>
          </a:p>
          <a:p>
            <a:pPr>
              <a:buFont typeface="Wingdings" pitchFamily="2" charset="2"/>
              <a:buChar char="§"/>
            </a:pPr>
            <a:r>
              <a:rPr lang="es-AR" dirty="0"/>
              <a:t>Esta caracterización hace imprescindible remarcar la importancia vital que jugará un ade­cuado financiamiento y asistencia técnica a las empresas, particularmente a las </a:t>
            </a:r>
            <a:r>
              <a:rPr lang="es-AR" dirty="0" err="1"/>
              <a:t>PyMIQs</a:t>
            </a:r>
            <a:r>
              <a:rPr lang="es-AR" dirty="0"/>
              <a:t>.	</a:t>
            </a:r>
          </a:p>
        </p:txBody>
      </p:sp>
    </p:spTree>
    <p:extLst>
      <p:ext uri="{BB962C8B-B14F-4D97-AF65-F5344CB8AC3E}">
        <p14:creationId xmlns:p14="http://schemas.microsoft.com/office/powerpoint/2010/main" xmlns="" val="45566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843</Words>
  <Application>Microsoft Office PowerPoint</Application>
  <PresentationFormat>Apresentação na tela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Tema de Office</vt:lpstr>
      <vt:lpstr>Lineamientos para la implementación del SGA / GHS en Argentina / Mercosur</vt:lpstr>
      <vt:lpstr>Agenda</vt:lpstr>
      <vt:lpstr>Posición General</vt:lpstr>
      <vt:lpstr>¿Quién establece las exigencias, el gobierno o el sector privado?</vt:lpstr>
      <vt:lpstr>¿Cuándo se podrán usar datos ya disponibles, de qué fuentes, qué laboratorios serán re­conocidos, etc.?</vt:lpstr>
      <vt:lpstr>¿Las tareas deberán ser realizadas por cada empresa o se podrán/deberán formar consor­cios, en tal caso, quiénes los podrán organizar, como serán reconocidos, etc.?</vt:lpstr>
      <vt:lpstr>¿Quién controla y quién valida los resultados de las clasificaciones, contenido de las eti­quetas y de las hojas de seguridad?</vt:lpstr>
      <vt:lpstr>¿Cómo nos aseguramos que esas clasificaciones, etiquetas y hojas de seguridad serán reco­nocidos por nuestras contrapartes comerciales?</vt:lpstr>
      <vt:lpstr>Cuáles serán las fuentes de financiamiento y asistencia técnica necesarias para cumplir la norma?</vt:lpstr>
      <vt:lpstr>Algunas conclusiones preliminares</vt:lpstr>
      <vt:lpstr>Muchas gracias por su atención!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Lineamientos para la implementación del SGA / GHS en Argentina / Mercosur</dc:title>
  <dc:creator>JMF</dc:creator>
  <cp:lastModifiedBy>brasil</cp:lastModifiedBy>
  <cp:revision>7</cp:revision>
  <dcterms:created xsi:type="dcterms:W3CDTF">2011-05-24T13:18:33Z</dcterms:created>
  <dcterms:modified xsi:type="dcterms:W3CDTF">2011-05-24T20:42:37Z</dcterms:modified>
</cp:coreProperties>
</file>