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handoutMasterIdLst>
    <p:handoutMasterId r:id="rId12"/>
  </p:handoutMasterIdLst>
  <p:sldIdLst>
    <p:sldId id="256" r:id="rId2"/>
    <p:sldId id="257" r:id="rId3"/>
    <p:sldId id="258" r:id="rId4"/>
    <p:sldId id="259" r:id="rId5"/>
    <p:sldId id="266" r:id="rId6"/>
    <p:sldId id="260" r:id="rId7"/>
    <p:sldId id="264" r:id="rId8"/>
    <p:sldId id="265" r:id="rId9"/>
    <p:sldId id="267" r:id="rId10"/>
    <p:sldId id="268" r:id="rId11"/>
  </p:sldIdLst>
  <p:sldSz cx="9144000" cy="6858000" type="screen4x3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7F658F-0AB9-4C36-956D-E84F14486FDE}" type="datetimeFigureOut">
              <a:rPr lang="es-AR" smtClean="0"/>
              <a:t>23/05/2011</a:t>
            </a:fld>
            <a:endParaRPr lang="es-AR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1FDB48-F441-4A83-878C-75A8372D168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2509555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EE2B6-BCEC-4F65-8DD5-977CDD97866E}" type="datetimeFigureOut">
              <a:rPr lang="es-AR" smtClean="0"/>
              <a:t>23/05/2011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2D114-1816-40EF-9E80-E69688BC3626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258886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EE2B6-BCEC-4F65-8DD5-977CDD97866E}" type="datetimeFigureOut">
              <a:rPr lang="es-AR" smtClean="0"/>
              <a:t>23/05/2011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2D114-1816-40EF-9E80-E69688BC3626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2767239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EE2B6-BCEC-4F65-8DD5-977CDD97866E}" type="datetimeFigureOut">
              <a:rPr lang="es-AR" smtClean="0"/>
              <a:t>23/05/2011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2D114-1816-40EF-9E80-E69688BC3626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350039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EE2B6-BCEC-4F65-8DD5-977CDD97866E}" type="datetimeFigureOut">
              <a:rPr lang="es-AR" smtClean="0"/>
              <a:t>23/05/2011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2D114-1816-40EF-9E80-E69688BC3626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2612176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EE2B6-BCEC-4F65-8DD5-977CDD97866E}" type="datetimeFigureOut">
              <a:rPr lang="es-AR" smtClean="0"/>
              <a:t>23/05/2011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2D114-1816-40EF-9E80-E69688BC3626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62907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EE2B6-BCEC-4F65-8DD5-977CDD97866E}" type="datetimeFigureOut">
              <a:rPr lang="es-AR" smtClean="0"/>
              <a:t>23/05/2011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2D114-1816-40EF-9E80-E69688BC3626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601757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EE2B6-BCEC-4F65-8DD5-977CDD97866E}" type="datetimeFigureOut">
              <a:rPr lang="es-AR" smtClean="0"/>
              <a:t>23/05/2011</a:t>
            </a:fld>
            <a:endParaRPr lang="es-A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2D114-1816-40EF-9E80-E69688BC3626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646132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EE2B6-BCEC-4F65-8DD5-977CDD97866E}" type="datetimeFigureOut">
              <a:rPr lang="es-AR" smtClean="0"/>
              <a:t>23/05/2011</a:t>
            </a:fld>
            <a:endParaRPr lang="es-AR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2D114-1816-40EF-9E80-E69688BC3626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5822523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EE2B6-BCEC-4F65-8DD5-977CDD97866E}" type="datetimeFigureOut">
              <a:rPr lang="es-AR" smtClean="0"/>
              <a:t>23/05/2011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2D114-1816-40EF-9E80-E69688BC3626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4816477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EE2B6-BCEC-4F65-8DD5-977CDD97866E}" type="datetimeFigureOut">
              <a:rPr lang="es-AR" smtClean="0"/>
              <a:t>23/05/2011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2D114-1816-40EF-9E80-E69688BC3626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972959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EE2B6-BCEC-4F65-8DD5-977CDD97866E}" type="datetimeFigureOut">
              <a:rPr lang="es-AR" smtClean="0"/>
              <a:t>23/05/2011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2D114-1816-40EF-9E80-E69688BC3626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4828272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BEE2B6-BCEC-4F65-8DD5-977CDD97866E}" type="datetimeFigureOut">
              <a:rPr lang="es-AR" smtClean="0"/>
              <a:t>23/05/2011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62D114-1816-40EF-9E80-E69688BC3626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845323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mailto:jfumagalli@ciqyp.org.ar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8712968" cy="4176464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es-ES" sz="4000" b="1" dirty="0" smtClean="0"/>
              <a:t>Estrategia </a:t>
            </a:r>
            <a:r>
              <a:rPr lang="es-ES" sz="4000" b="1" dirty="0"/>
              <a:t>Regional para el Manejo y el Comercio de Productos </a:t>
            </a:r>
            <a:r>
              <a:rPr lang="es-ES" sz="4000" b="1" dirty="0" smtClean="0"/>
              <a:t>Químicos</a:t>
            </a:r>
            <a:br>
              <a:rPr lang="es-ES" sz="4000" b="1" dirty="0" smtClean="0"/>
            </a:br>
            <a:r>
              <a:rPr lang="es-ES" sz="1800" b="1" dirty="0" smtClean="0"/>
              <a:t/>
            </a:r>
            <a:br>
              <a:rPr lang="es-ES" sz="1800" b="1" dirty="0" smtClean="0"/>
            </a:br>
            <a:r>
              <a:rPr lang="es-AR" sz="2700" dirty="0" smtClean="0"/>
              <a:t>S</a:t>
            </a:r>
            <a:r>
              <a:rPr lang="es-ES" sz="2700" dirty="0" err="1" smtClean="0"/>
              <a:t>ituación</a:t>
            </a:r>
            <a:r>
              <a:rPr lang="es-ES" sz="2700" dirty="0" smtClean="0"/>
              <a:t> </a:t>
            </a:r>
            <a:r>
              <a:rPr lang="es-ES" sz="2700" dirty="0"/>
              <a:t>de </a:t>
            </a:r>
            <a:r>
              <a:rPr lang="es-ES" sz="2700" dirty="0" smtClean="0"/>
              <a:t>Argentina sobre la </a:t>
            </a:r>
            <a:r>
              <a:rPr lang="es-ES" sz="2700" dirty="0"/>
              <a:t>aplicación del GHS y REACH.</a:t>
            </a:r>
            <a:r>
              <a:rPr lang="es-ES" sz="2200" dirty="0"/>
              <a:t> </a:t>
            </a:r>
            <a:r>
              <a:rPr lang="es-ES" sz="2200" dirty="0" smtClean="0"/>
              <a:t/>
            </a:r>
            <a:br>
              <a:rPr lang="es-ES" sz="2200" dirty="0" smtClean="0"/>
            </a:br>
            <a:r>
              <a:rPr lang="es-ES" sz="2200" dirty="0" smtClean="0"/>
              <a:t/>
            </a:r>
            <a:br>
              <a:rPr lang="es-ES" sz="2200" dirty="0" smtClean="0"/>
            </a:br>
            <a:r>
              <a:rPr lang="es-ES" sz="1800" dirty="0"/>
              <a:t/>
            </a:r>
            <a:br>
              <a:rPr lang="es-ES" sz="1800" dirty="0"/>
            </a:br>
            <a:r>
              <a:rPr lang="es-ES" sz="2000" b="1" dirty="0" smtClean="0"/>
              <a:t>Ing. José María Fumagalli</a:t>
            </a:r>
            <a:br>
              <a:rPr lang="es-ES" sz="2000" b="1" dirty="0" smtClean="0"/>
            </a:br>
            <a:r>
              <a:rPr lang="es-ES" sz="2000" b="1" dirty="0" smtClean="0"/>
              <a:t>Cámara de la Industria Química y Petroquímica</a:t>
            </a:r>
            <a:endParaRPr lang="es-AR" sz="4000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403648" y="5105400"/>
            <a:ext cx="6400800" cy="1752600"/>
          </a:xfrm>
        </p:spPr>
        <p:txBody>
          <a:bodyPr>
            <a:normAutofit/>
          </a:bodyPr>
          <a:lstStyle/>
          <a:p>
            <a:pPr algn="r"/>
            <a:r>
              <a:rPr lang="es-ES" sz="2800" b="1" dirty="0" smtClean="0"/>
              <a:t>Sede de la </a:t>
            </a:r>
            <a:r>
              <a:rPr lang="es-ES" sz="2800" b="1" dirty="0" err="1" smtClean="0"/>
              <a:t>Apex</a:t>
            </a:r>
            <a:r>
              <a:rPr lang="es-ES" sz="2800" b="1" dirty="0" smtClean="0"/>
              <a:t>-Brasil</a:t>
            </a:r>
          </a:p>
          <a:p>
            <a:pPr algn="r"/>
            <a:r>
              <a:rPr lang="es-ES" sz="2800" b="1" dirty="0" smtClean="0"/>
              <a:t>Brasilia, 24 y 25 de Mayo de 2011</a:t>
            </a:r>
            <a:endParaRPr lang="es-AR" sz="2800" dirty="0"/>
          </a:p>
        </p:txBody>
      </p:sp>
    </p:spTree>
    <p:extLst>
      <p:ext uri="{BB962C8B-B14F-4D97-AF65-F5344CB8AC3E}">
        <p14:creationId xmlns:p14="http://schemas.microsoft.com/office/powerpoint/2010/main" val="2339208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2624931"/>
            <a:ext cx="7772400" cy="1362075"/>
          </a:xfrm>
        </p:spPr>
        <p:txBody>
          <a:bodyPr/>
          <a:lstStyle/>
          <a:p>
            <a:pPr algn="ctr"/>
            <a:r>
              <a:rPr lang="es-AR" sz="2000" b="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s-AR" sz="2000" b="0" dirty="0" smtClean="0">
                <a:latin typeface="Arial" pitchFamily="34" charset="0"/>
                <a:cs typeface="Arial" pitchFamily="34" charset="0"/>
              </a:rPr>
            </a:br>
            <a:r>
              <a:rPr lang="es-AR" sz="2000" b="0" dirty="0">
                <a:latin typeface="Arial" pitchFamily="34" charset="0"/>
                <a:cs typeface="Arial" pitchFamily="34" charset="0"/>
              </a:rPr>
              <a:t/>
            </a:r>
            <a:br>
              <a:rPr lang="es-AR" sz="2000" b="0" dirty="0">
                <a:latin typeface="Arial" pitchFamily="34" charset="0"/>
                <a:cs typeface="Arial" pitchFamily="34" charset="0"/>
              </a:rPr>
            </a:br>
            <a:r>
              <a:rPr lang="es-AR" sz="2000" b="0" dirty="0" smtClean="0">
                <a:latin typeface="Arial" pitchFamily="34" charset="0"/>
                <a:cs typeface="Arial" pitchFamily="34" charset="0"/>
                <a:hlinkClick r:id="rId2"/>
              </a:rPr>
              <a:t>jfumagalli@ciqyp.org.ar</a:t>
            </a:r>
            <a:r>
              <a:rPr lang="es-AR" sz="2000" b="0" dirty="0" smtClean="0">
                <a:latin typeface="Arial" pitchFamily="34" charset="0"/>
                <a:cs typeface="Arial" pitchFamily="34" charset="0"/>
              </a:rPr>
              <a:t> </a:t>
            </a:r>
            <a:endParaRPr lang="es-AR" sz="20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1124744"/>
            <a:ext cx="7772400" cy="1500187"/>
          </a:xfrm>
        </p:spPr>
        <p:txBody>
          <a:bodyPr>
            <a:normAutofit/>
          </a:bodyPr>
          <a:lstStyle/>
          <a:p>
            <a:pPr algn="ctr"/>
            <a:r>
              <a:rPr lang="es-AR" sz="4400" b="1" dirty="0" smtClean="0"/>
              <a:t>Muchas gracias por su atención!</a:t>
            </a:r>
            <a:endParaRPr lang="es-AR" sz="4400" b="1" dirty="0"/>
          </a:p>
        </p:txBody>
      </p:sp>
    </p:spTree>
    <p:extLst>
      <p:ext uri="{BB962C8B-B14F-4D97-AF65-F5344CB8AC3E}">
        <p14:creationId xmlns:p14="http://schemas.microsoft.com/office/powerpoint/2010/main" val="142119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60000"/>
              <a:lumOff val="40000"/>
            </a:schemeClr>
          </a:solidFill>
        </p:spPr>
        <p:txBody>
          <a:bodyPr/>
          <a:lstStyle/>
          <a:p>
            <a:r>
              <a:rPr lang="es-AR" b="1" dirty="0" smtClean="0"/>
              <a:t>Agenda</a:t>
            </a:r>
            <a:endParaRPr lang="es-AR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AR" dirty="0" smtClean="0"/>
              <a:t>Etapas, plazos y resultados del REACH</a:t>
            </a:r>
          </a:p>
          <a:p>
            <a:r>
              <a:rPr lang="es-AR" dirty="0" smtClean="0"/>
              <a:t>Plazos para implementación del CLP</a:t>
            </a:r>
          </a:p>
          <a:p>
            <a:r>
              <a:rPr lang="es-AR" dirty="0" smtClean="0"/>
              <a:t>Armonización CL</a:t>
            </a:r>
          </a:p>
          <a:p>
            <a:r>
              <a:rPr lang="es-AR" dirty="0" smtClean="0"/>
              <a:t>Implementación del REACH por empresas argentinas</a:t>
            </a:r>
          </a:p>
          <a:p>
            <a:r>
              <a:rPr lang="es-AR" dirty="0" smtClean="0"/>
              <a:t>Expansión mundial del REACH</a:t>
            </a:r>
          </a:p>
          <a:p>
            <a:r>
              <a:rPr lang="es-AR" dirty="0" smtClean="0"/>
              <a:t>Impacto del REACH / CLP sobre las empresas </a:t>
            </a:r>
          </a:p>
          <a:p>
            <a:endParaRPr lang="es-AR" dirty="0" smtClean="0"/>
          </a:p>
          <a:p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504486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>
            <a:normAutofit fontScale="90000"/>
          </a:bodyPr>
          <a:lstStyle/>
          <a:p>
            <a:r>
              <a:rPr lang="es-AR" b="1" dirty="0" smtClean="0"/>
              <a:t>Etapas, plazos y resultados del REACH</a:t>
            </a:r>
            <a:endParaRPr lang="es-AR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79512" y="1916832"/>
            <a:ext cx="8964488" cy="504056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ü"/>
            </a:pPr>
            <a:r>
              <a:rPr lang="es-ES" sz="2800" b="1" dirty="0" smtClean="0"/>
              <a:t>Pre Registro</a:t>
            </a:r>
            <a:r>
              <a:rPr lang="es-ES" sz="2400" b="1" dirty="0" smtClean="0"/>
              <a:t>):</a:t>
            </a:r>
            <a:r>
              <a:rPr lang="es-ES" sz="2000" b="1" dirty="0" smtClean="0"/>
              <a:t> </a:t>
            </a:r>
            <a:endParaRPr lang="es-ES" sz="2000" b="1" u="sng" dirty="0" smtClean="0"/>
          </a:p>
          <a:p>
            <a:pPr lvl="1"/>
            <a:r>
              <a:rPr lang="es-ES" sz="2400" b="1" u="sng" dirty="0" smtClean="0"/>
              <a:t>Hasta 01,12,08</a:t>
            </a:r>
            <a:r>
              <a:rPr lang="es-ES" sz="2400" b="1" dirty="0" smtClean="0"/>
              <a:t> </a:t>
            </a:r>
            <a:r>
              <a:rPr lang="es-ES" sz="2400" b="1" dirty="0" smtClean="0">
                <a:solidFill>
                  <a:srgbClr val="FF0000"/>
                </a:solidFill>
              </a:rPr>
              <a:t>65.000 empresas pre-registraron ≈ 143.000 sustancias</a:t>
            </a:r>
            <a:endParaRPr lang="es-ES" sz="2400" b="1" u="sng" dirty="0">
              <a:solidFill>
                <a:srgbClr val="FF0000"/>
              </a:solidFill>
            </a:endParaRPr>
          </a:p>
          <a:p>
            <a:pPr lvl="1">
              <a:lnSpc>
                <a:spcPct val="80000"/>
              </a:lnSpc>
            </a:pPr>
            <a:r>
              <a:rPr lang="es-ES" sz="2400" b="1" u="sng" dirty="0" smtClean="0"/>
              <a:t>Después del 01,12,08</a:t>
            </a:r>
            <a:r>
              <a:rPr lang="es-ES" sz="2400" dirty="0" smtClean="0"/>
              <a:t> </a:t>
            </a:r>
            <a:r>
              <a:rPr lang="es-ES" sz="1900" dirty="0" smtClean="0"/>
              <a:t>cada nuevo productor / importador tendrá plazo para pre-registrar hasta 6 meses después de superar el límite de 1 ton/año, pero 12 meses antes de la obligación de registrar. </a:t>
            </a:r>
            <a:br>
              <a:rPr lang="es-ES" sz="1900" dirty="0" smtClean="0"/>
            </a:br>
            <a:endParaRPr lang="es-ES" sz="2400" dirty="0" smtClean="0"/>
          </a:p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ü"/>
            </a:pPr>
            <a:r>
              <a:rPr lang="es-ES" sz="2800" b="1" dirty="0" smtClean="0"/>
              <a:t>Registro</a:t>
            </a:r>
            <a:r>
              <a:rPr lang="es-ES" sz="2800" dirty="0" smtClean="0"/>
              <a:t>:</a:t>
            </a:r>
          </a:p>
          <a:p>
            <a:pPr lvl="1">
              <a:lnSpc>
                <a:spcPct val="80000"/>
              </a:lnSpc>
            </a:pPr>
            <a:r>
              <a:rPr lang="es-ES" sz="2400" b="1" u="sng" dirty="0" smtClean="0"/>
              <a:t>Hasta 30,11,2010</a:t>
            </a:r>
            <a:r>
              <a:rPr lang="es-ES" sz="2400" dirty="0" smtClean="0"/>
              <a:t>: </a:t>
            </a:r>
            <a:r>
              <a:rPr lang="es-ES" sz="1900" dirty="0" smtClean="0">
                <a:latin typeface="+mj-lt"/>
              </a:rPr>
              <a:t>sustancias producidas o importadas en más de 1000t/año + Sustancias de Muy Alta Preocupación (SVHC)  (sustancias muy tóxicas para organismos acuáticos producidas o importadas en más de 100t/año + cancerígenas, </a:t>
            </a:r>
            <a:r>
              <a:rPr lang="es-ES" sz="1900" dirty="0" err="1" smtClean="0">
                <a:latin typeface="+mj-lt"/>
              </a:rPr>
              <a:t>mutagénicas</a:t>
            </a:r>
            <a:r>
              <a:rPr lang="es-ES" sz="1900" dirty="0" smtClean="0">
                <a:latin typeface="+mj-lt"/>
              </a:rPr>
              <a:t> o muy tóxicas para la reproducción producidas o importadas en más de 1 ton/año</a:t>
            </a:r>
            <a:r>
              <a:rPr lang="es-ES" sz="2000" dirty="0" smtClean="0">
                <a:latin typeface="+mj-lt"/>
              </a:rPr>
              <a:t>)</a:t>
            </a:r>
            <a:r>
              <a:rPr lang="es-ES" sz="2400" dirty="0" smtClean="0"/>
              <a:t> </a:t>
            </a:r>
            <a:r>
              <a:rPr lang="es-ES" sz="2400" b="1" dirty="0" smtClean="0">
                <a:solidFill>
                  <a:srgbClr val="FF0000"/>
                </a:solidFill>
              </a:rPr>
              <a:t>Registradas al 06,05,11 ≈ 3.200</a:t>
            </a:r>
            <a:r>
              <a:rPr lang="es-ES" sz="2400" dirty="0" smtClean="0">
                <a:solidFill>
                  <a:srgbClr val="FF0000"/>
                </a:solidFill>
              </a:rPr>
              <a:t> </a:t>
            </a:r>
          </a:p>
          <a:p>
            <a:pPr lvl="1">
              <a:lnSpc>
                <a:spcPct val="80000"/>
              </a:lnSpc>
            </a:pPr>
            <a:r>
              <a:rPr lang="es-ES" sz="2400" b="1" u="sng" dirty="0" smtClean="0"/>
              <a:t>Hasta 31,05,2013</a:t>
            </a:r>
            <a:r>
              <a:rPr lang="es-ES" sz="2400" dirty="0" smtClean="0"/>
              <a:t> : </a:t>
            </a:r>
            <a:r>
              <a:rPr lang="es-ES" sz="1800" dirty="0" smtClean="0"/>
              <a:t>Sustancias entre 100 y 1000 ton/año</a:t>
            </a:r>
          </a:p>
          <a:p>
            <a:pPr lvl="1">
              <a:lnSpc>
                <a:spcPct val="80000"/>
              </a:lnSpc>
            </a:pPr>
            <a:r>
              <a:rPr lang="es-ES" sz="2400" b="1" u="sng" dirty="0" smtClean="0"/>
              <a:t>Hasta 31,05,2018</a:t>
            </a:r>
            <a:r>
              <a:rPr lang="es-ES" sz="2400" dirty="0" smtClean="0"/>
              <a:t>: </a:t>
            </a:r>
            <a:r>
              <a:rPr lang="es-ES" sz="1800" dirty="0" smtClean="0"/>
              <a:t>Sustancias 1 y 100 ton/año</a:t>
            </a:r>
          </a:p>
          <a:p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120168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>
            <a:normAutofit fontScale="90000"/>
          </a:bodyPr>
          <a:lstStyle/>
          <a:p>
            <a:r>
              <a:rPr lang="es-AR" b="1" dirty="0" smtClean="0"/>
              <a:t>Plazos para implementación del CLP</a:t>
            </a:r>
            <a:endParaRPr lang="es-AR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9552" y="2088232"/>
            <a:ext cx="8229600" cy="5229200"/>
          </a:xfr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Clr>
                <a:schemeClr val="tx1"/>
              </a:buClr>
              <a:buNone/>
            </a:pPr>
            <a:r>
              <a:rPr lang="es-AR" sz="2400" dirty="0" smtClean="0"/>
              <a:t>El CLP o Reglamento CLP es el Reglamento (CE) Nº 1272/08 sobre clasificación, etiquetado y envasado de sustancias y mezclas, y por el que se modifican y derogan las Directivas 67/548/CEE y 1999/45/CE y se modifica el Reglamento (CE) Nº 1907/06 (REACH). Es de aplicación en toda la Unión Europea.</a:t>
            </a:r>
            <a:r>
              <a:rPr lang="es-ES" sz="2400" b="1" dirty="0" smtClean="0"/>
              <a:t/>
            </a:r>
            <a:br>
              <a:rPr lang="es-ES" sz="2400" b="1" dirty="0" smtClean="0"/>
            </a:br>
            <a:endParaRPr lang="es-ES" sz="2400" b="1" dirty="0" smtClean="0"/>
          </a:p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ü"/>
            </a:pPr>
            <a:r>
              <a:rPr lang="es-ES" sz="2800" b="1" dirty="0" smtClean="0"/>
              <a:t>Entrada en vigencia REACH:			01,06,07		</a:t>
            </a:r>
          </a:p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ü"/>
            </a:pPr>
            <a:r>
              <a:rPr lang="es-ES" sz="2800" b="1" dirty="0" smtClean="0"/>
              <a:t>Entrada en vigencia CLP: 			20,01,09</a:t>
            </a:r>
            <a:r>
              <a:rPr lang="es-ES" sz="2400" b="1" dirty="0" smtClean="0"/>
              <a:t/>
            </a:r>
            <a:br>
              <a:rPr lang="es-ES" sz="2400" b="1" dirty="0" smtClean="0"/>
            </a:br>
            <a:endParaRPr lang="es-ES" sz="2400" b="1" dirty="0" smtClean="0"/>
          </a:p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ü"/>
            </a:pPr>
            <a:r>
              <a:rPr lang="es-ES" sz="2800" b="1" dirty="0" smtClean="0"/>
              <a:t>Obligación del CLP para sustancias: 	01,12,10</a:t>
            </a:r>
            <a:br>
              <a:rPr lang="es-ES" sz="2800" b="1" dirty="0" smtClean="0"/>
            </a:br>
            <a:endParaRPr lang="es-ES" sz="2800" b="1" dirty="0" smtClean="0"/>
          </a:p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ü"/>
            </a:pPr>
            <a:r>
              <a:rPr lang="es-ES" sz="2800" b="1" dirty="0"/>
              <a:t> </a:t>
            </a:r>
            <a:r>
              <a:rPr lang="es-ES" sz="2800" b="1" dirty="0" smtClean="0"/>
              <a:t>Obligación del CLP para mezclas:		01,06,15 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3095194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43810"/>
            <a:ext cx="8229600" cy="944628"/>
          </a:xfrm>
          <a:solidFill>
            <a:schemeClr val="accent1"/>
          </a:solidFill>
        </p:spPr>
        <p:txBody>
          <a:bodyPr/>
          <a:lstStyle/>
          <a:p>
            <a:r>
              <a:rPr lang="es-AR" b="1" dirty="0" smtClean="0"/>
              <a:t>Armonización CL</a:t>
            </a:r>
            <a:endParaRPr lang="es-AR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79512" y="1872208"/>
            <a:ext cx="8856984" cy="5733256"/>
          </a:xfrm>
        </p:spPr>
        <p:txBody>
          <a:bodyPr>
            <a:normAutofit fontScale="62500" lnSpcReduction="20000"/>
          </a:bodyPr>
          <a:lstStyle/>
          <a:p>
            <a:r>
              <a:rPr lang="es-AR" b="1" dirty="0" smtClean="0"/>
              <a:t>Clasificación y etiquetado armonizados:  </a:t>
            </a:r>
            <a:r>
              <a:rPr lang="es-AR" dirty="0" smtClean="0"/>
              <a:t>La elección del criterio de clasificación para una sustancia o mezcla es adoptada en la mayoría de los casos por su proveedor (“clasificación propia”). En ciertos casos esa decisión se realiza a nivel comunitario y entonces se denomina “clasificación armonizada”. Una clasificación armonizada debe ser aplicada por defecto por los proveedores de la sustancia en cuestión. </a:t>
            </a:r>
          </a:p>
          <a:p>
            <a:r>
              <a:rPr lang="es-AR" b="1" dirty="0" smtClean="0"/>
              <a:t>¿Quién puede preparar una propuesta para la clasificación y el etiquetado armonizados de una sustancia? </a:t>
            </a:r>
            <a:r>
              <a:rPr lang="es-AR" dirty="0" smtClean="0"/>
              <a:t>Las diferentes autoridades competentes de los Estados miembros comunitarios, así como los fabricantes, importadores y usuarios intermedios pueden solicitar que la clasificación y el etiquetado de una sustancia sean armonizados en toda </a:t>
            </a:r>
            <a:r>
              <a:rPr lang="es-AR" dirty="0" smtClean="0"/>
              <a:t>a </a:t>
            </a:r>
            <a:r>
              <a:rPr lang="es-AR" dirty="0" smtClean="0"/>
              <a:t>Unión Europea. </a:t>
            </a:r>
            <a:r>
              <a:rPr lang="es-AR" dirty="0" smtClean="0"/>
              <a:t>Para el Registro en REACH, cada SIEF debe armonizar una CL única. </a:t>
            </a:r>
            <a:endParaRPr lang="es-AR" dirty="0" smtClean="0"/>
          </a:p>
          <a:p>
            <a:r>
              <a:rPr lang="es-AR" b="1" dirty="0" smtClean="0"/>
              <a:t>Esto puede </a:t>
            </a:r>
            <a:r>
              <a:rPr lang="es-AR" b="1" dirty="0" err="1" smtClean="0"/>
              <a:t>ocurrier</a:t>
            </a:r>
            <a:r>
              <a:rPr lang="es-AR" b="1" dirty="0" smtClean="0"/>
              <a:t> </a:t>
            </a:r>
            <a:r>
              <a:rPr lang="es-AR" b="1" dirty="0" smtClean="0"/>
              <a:t>en tres situaciones:</a:t>
            </a:r>
          </a:p>
          <a:p>
            <a:pPr lvl="1"/>
            <a:r>
              <a:rPr lang="es-AR" dirty="0" smtClean="0"/>
              <a:t>cuando la sustancia es  </a:t>
            </a:r>
            <a:r>
              <a:rPr lang="es-AR" dirty="0" err="1" smtClean="0"/>
              <a:t>carcígena</a:t>
            </a:r>
            <a:r>
              <a:rPr lang="es-AR" dirty="0" smtClean="0"/>
              <a:t>; </a:t>
            </a:r>
            <a:r>
              <a:rPr lang="es-AR" dirty="0" err="1" smtClean="0"/>
              <a:t>mutágena</a:t>
            </a:r>
            <a:r>
              <a:rPr lang="es-AR" dirty="0" smtClean="0"/>
              <a:t>; tóxica para la reproducción o </a:t>
            </a:r>
            <a:r>
              <a:rPr lang="es-AR" dirty="0" err="1" smtClean="0"/>
              <a:t>sensibilizante</a:t>
            </a:r>
            <a:r>
              <a:rPr lang="es-AR" dirty="0" smtClean="0"/>
              <a:t> respiratorio; </a:t>
            </a:r>
          </a:p>
          <a:p>
            <a:pPr lvl="1"/>
            <a:r>
              <a:rPr lang="es-AR" dirty="0" smtClean="0"/>
              <a:t>cuando la sustancia es un principio activo en un producto </a:t>
            </a:r>
            <a:r>
              <a:rPr lang="es-AR" dirty="0" err="1" smtClean="0"/>
              <a:t>biocida</a:t>
            </a:r>
            <a:r>
              <a:rPr lang="es-AR" dirty="0" smtClean="0"/>
              <a:t> o fitosanitario; o </a:t>
            </a:r>
          </a:p>
          <a:p>
            <a:pPr lvl="1"/>
            <a:r>
              <a:rPr lang="es-AR" dirty="0" smtClean="0"/>
              <a:t>cuando existe la necesidad de armonizar una clasificación a nivel comunitario, siempre que pueda proporcionarse una justificación que demuestre la necesidad de esta acción. 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860453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>
            <a:normAutofit fontScale="90000"/>
          </a:bodyPr>
          <a:lstStyle/>
          <a:p>
            <a:r>
              <a:rPr lang="es-AR" b="1" dirty="0" smtClean="0"/>
              <a:t>Implementación del REACH por Empresas Argentinas</a:t>
            </a:r>
            <a:endParaRPr lang="es-AR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669979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80000"/>
              </a:lnSpc>
              <a:buClr>
                <a:schemeClr val="tx1"/>
              </a:buClr>
              <a:buNone/>
            </a:pPr>
            <a:r>
              <a:rPr lang="es-ES" b="1" dirty="0" smtClean="0"/>
              <a:t>Aproximadamente unas 25 empresas </a:t>
            </a:r>
            <a:r>
              <a:rPr lang="es-ES" b="1" dirty="0"/>
              <a:t>a</a:t>
            </a:r>
            <a:r>
              <a:rPr lang="es-ES" b="1" dirty="0" smtClean="0"/>
              <a:t>rgentinas </a:t>
            </a:r>
            <a:r>
              <a:rPr lang="es-ES" b="1" dirty="0" smtClean="0"/>
              <a:t>utilizaron diferentes mecanismos para el Registro de sustancias conforme al REACH:</a:t>
            </a:r>
            <a:r>
              <a:rPr lang="es-ES" sz="2800" b="1" dirty="0" smtClean="0"/>
              <a:t/>
            </a:r>
            <a:br>
              <a:rPr lang="es-ES" sz="2800" b="1" dirty="0" smtClean="0"/>
            </a:br>
            <a:endParaRPr lang="es-ES" sz="2800" b="1" dirty="0" smtClean="0"/>
          </a:p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ü"/>
            </a:pPr>
            <a:r>
              <a:rPr lang="es-ES" b="1" dirty="0" smtClean="0"/>
              <a:t>Utilizando casas matrices o filiales existentes en la UE</a:t>
            </a:r>
            <a:br>
              <a:rPr lang="es-ES" b="1" dirty="0" smtClean="0"/>
            </a:br>
            <a:endParaRPr lang="es-ES" b="1" dirty="0" smtClean="0"/>
          </a:p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ü"/>
            </a:pPr>
            <a:r>
              <a:rPr lang="es-ES" b="1" dirty="0" smtClean="0"/>
              <a:t>Creando una filial en la UE</a:t>
            </a:r>
            <a:br>
              <a:rPr lang="es-ES" b="1" dirty="0" smtClean="0"/>
            </a:br>
            <a:endParaRPr lang="es-ES" b="1" dirty="0" smtClean="0"/>
          </a:p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ü"/>
            </a:pPr>
            <a:r>
              <a:rPr lang="es-ES" b="1" dirty="0" smtClean="0"/>
              <a:t>A través de un </a:t>
            </a:r>
            <a:r>
              <a:rPr lang="es-ES" b="1" dirty="0" err="1" smtClean="0"/>
              <a:t>Only</a:t>
            </a:r>
            <a:r>
              <a:rPr lang="es-ES" b="1" dirty="0" smtClean="0"/>
              <a:t> </a:t>
            </a:r>
            <a:r>
              <a:rPr lang="es-ES" b="1" dirty="0" err="1" smtClean="0"/>
              <a:t>Representative</a:t>
            </a:r>
            <a:r>
              <a:rPr lang="es-ES" b="1" dirty="0" smtClean="0"/>
              <a:t/>
            </a:r>
            <a:br>
              <a:rPr lang="es-ES" b="1" dirty="0" smtClean="0"/>
            </a:br>
            <a:endParaRPr lang="es-ES" b="1" dirty="0" smtClean="0"/>
          </a:p>
          <a:p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604434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es-AR" b="1" dirty="0" smtClean="0"/>
              <a:t>Expansión mundial del REACH - 1</a:t>
            </a:r>
            <a:endParaRPr lang="es-AR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25519398"/>
              </p:ext>
            </p:extLst>
          </p:nvPr>
        </p:nvGraphicFramePr>
        <p:xfrm>
          <a:off x="251520" y="1988840"/>
          <a:ext cx="8435280" cy="3183632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752527"/>
                <a:gridCol w="1296144"/>
                <a:gridCol w="1152129"/>
                <a:gridCol w="1234480"/>
              </a:tblGrid>
              <a:tr h="684272">
                <a:tc>
                  <a:txBody>
                    <a:bodyPr/>
                    <a:lstStyle/>
                    <a:p>
                      <a:pPr algn="ctr"/>
                      <a:r>
                        <a:rPr lang="es-AR" sz="2000" dirty="0" smtClean="0"/>
                        <a:t>País: Medida vigente</a:t>
                      </a:r>
                      <a:endParaRPr lang="es-AR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2000" dirty="0" smtClean="0"/>
                        <a:t>Aprobada</a:t>
                      </a:r>
                      <a:endParaRPr lang="es-AR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2000" dirty="0" smtClean="0"/>
                        <a:t>Reforma</a:t>
                      </a:r>
                      <a:endParaRPr lang="es-AR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2000" dirty="0" err="1" smtClean="0"/>
                        <a:t>Dead</a:t>
                      </a:r>
                      <a:r>
                        <a:rPr lang="es-AR" sz="2000" dirty="0" smtClean="0"/>
                        <a:t> Line</a:t>
                      </a:r>
                      <a:endParaRPr lang="es-AR" sz="20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ES" sz="2000" b="1" dirty="0" smtClean="0"/>
                        <a:t>China:</a:t>
                      </a:r>
                      <a:r>
                        <a:rPr lang="es-ES" sz="2000" dirty="0" smtClean="0"/>
                        <a:t> </a:t>
                      </a:r>
                      <a:r>
                        <a:rPr lang="en-US" sz="2000" dirty="0" smtClean="0"/>
                        <a:t>Measures on the Environmental Management of New Chemical Substances</a:t>
                      </a:r>
                      <a:endParaRPr lang="es-A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2000" dirty="0" smtClean="0"/>
                        <a:t>ND</a:t>
                      </a:r>
                      <a:endParaRPr lang="es-AR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2000" dirty="0" smtClean="0"/>
                        <a:t>2010</a:t>
                      </a:r>
                      <a:endParaRPr lang="es-AR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2000" dirty="0" smtClean="0"/>
                        <a:t>15,10,10</a:t>
                      </a:r>
                      <a:endParaRPr lang="es-AR" sz="20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ES" sz="2000" b="1" dirty="0" err="1" smtClean="0"/>
                        <a:t>Taiwan</a:t>
                      </a:r>
                      <a:r>
                        <a:rPr lang="es-ES" sz="2000" b="1" dirty="0" smtClean="0"/>
                        <a:t>:</a:t>
                      </a:r>
                      <a:r>
                        <a:rPr lang="es-ES" sz="2000" dirty="0" smtClean="0"/>
                        <a:t>  G</a:t>
                      </a:r>
                      <a:r>
                        <a:rPr lang="es-AR" sz="2000" dirty="0" err="1" smtClean="0"/>
                        <a:t>uidelines</a:t>
                      </a:r>
                      <a:r>
                        <a:rPr lang="es-AR" sz="2000" dirty="0" smtClean="0"/>
                        <a:t> </a:t>
                      </a:r>
                      <a:r>
                        <a:rPr lang="es-AR" sz="2000" dirty="0" err="1" smtClean="0"/>
                        <a:t>for</a:t>
                      </a:r>
                      <a:r>
                        <a:rPr lang="es-AR" sz="2000" dirty="0" smtClean="0"/>
                        <a:t> </a:t>
                      </a:r>
                      <a:r>
                        <a:rPr lang="es-AR" sz="2000" dirty="0" err="1" smtClean="0"/>
                        <a:t>Existing</a:t>
                      </a:r>
                      <a:r>
                        <a:rPr lang="es-AR" sz="2000" dirty="0" smtClean="0"/>
                        <a:t> </a:t>
                      </a:r>
                      <a:r>
                        <a:rPr lang="es-AR" sz="2000" dirty="0" err="1" smtClean="0"/>
                        <a:t>Substance</a:t>
                      </a:r>
                      <a:r>
                        <a:rPr lang="es-AR" sz="2000" dirty="0" smtClean="0"/>
                        <a:t> </a:t>
                      </a:r>
                      <a:r>
                        <a:rPr lang="es-AR" sz="2000" dirty="0" err="1" smtClean="0"/>
                        <a:t>Nomination</a:t>
                      </a:r>
                      <a:r>
                        <a:rPr lang="es-AR" sz="2000" dirty="0" smtClean="0"/>
                        <a:t> and New Chemical </a:t>
                      </a:r>
                      <a:r>
                        <a:rPr lang="es-AR" sz="2000" dirty="0" err="1" smtClean="0"/>
                        <a:t>Notification</a:t>
                      </a:r>
                      <a:endParaRPr lang="es-A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2000" dirty="0" smtClean="0"/>
                        <a:t>2009</a:t>
                      </a:r>
                      <a:endParaRPr lang="es-AR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2000" dirty="0" smtClean="0"/>
                        <a:t>---</a:t>
                      </a:r>
                      <a:endParaRPr lang="es-AR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2000" dirty="0" smtClean="0"/>
                        <a:t>31,12,10</a:t>
                      </a:r>
                      <a:endParaRPr lang="es-AR" sz="20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/>
                        <a:t>Turquía:</a:t>
                      </a:r>
                      <a:r>
                        <a:rPr lang="es-ES" sz="2000" dirty="0" smtClean="0"/>
                        <a:t>  </a:t>
                      </a:r>
                      <a:r>
                        <a:rPr lang="en-US" sz="2000" dirty="0" smtClean="0"/>
                        <a:t>Regulation on the Inventory and Control of Chemicals</a:t>
                      </a:r>
                      <a:endParaRPr lang="es-A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2000" dirty="0" smtClean="0"/>
                        <a:t>2008</a:t>
                      </a:r>
                      <a:endParaRPr lang="es-AR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2000" dirty="0" smtClean="0"/>
                        <a:t>2009</a:t>
                      </a:r>
                      <a:endParaRPr lang="es-AR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2000" dirty="0" smtClean="0"/>
                        <a:t>31,03,11</a:t>
                      </a:r>
                      <a:endParaRPr lang="es-AR" sz="20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ES" sz="2000" b="1" dirty="0" smtClean="0"/>
                        <a:t>Japón:</a:t>
                      </a:r>
                      <a:r>
                        <a:rPr lang="es-ES" sz="2000" dirty="0" smtClean="0"/>
                        <a:t> </a:t>
                      </a:r>
                      <a:r>
                        <a:rPr lang="es-AR" sz="2000" dirty="0" smtClean="0"/>
                        <a:t>Chemical </a:t>
                      </a:r>
                      <a:r>
                        <a:rPr lang="es-AR" sz="2000" dirty="0" err="1" smtClean="0"/>
                        <a:t>Substances</a:t>
                      </a:r>
                      <a:r>
                        <a:rPr lang="es-AR" sz="2000" dirty="0" smtClean="0"/>
                        <a:t> Control </a:t>
                      </a:r>
                      <a:r>
                        <a:rPr lang="es-AR" sz="2000" dirty="0" err="1" smtClean="0"/>
                        <a:t>Law</a:t>
                      </a:r>
                      <a:endParaRPr lang="es-A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2000" dirty="0" smtClean="0"/>
                        <a:t>1973</a:t>
                      </a:r>
                      <a:endParaRPr lang="es-AR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2000" dirty="0" smtClean="0"/>
                        <a:t>2009</a:t>
                      </a:r>
                      <a:endParaRPr lang="es-AR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2000" dirty="0" smtClean="0"/>
                        <a:t>30,06,11</a:t>
                      </a:r>
                      <a:endParaRPr lang="es-AR" sz="20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5391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es-AR" b="1" dirty="0" smtClean="0"/>
              <a:t>Expansión mundial del REACH - 2</a:t>
            </a:r>
            <a:endParaRPr lang="es-AR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0245182"/>
              </p:ext>
            </p:extLst>
          </p:nvPr>
        </p:nvGraphicFramePr>
        <p:xfrm>
          <a:off x="251520" y="2511152"/>
          <a:ext cx="8435280" cy="250202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6984776"/>
                <a:gridCol w="1450504"/>
              </a:tblGrid>
              <a:tr h="612264">
                <a:tc>
                  <a:txBody>
                    <a:bodyPr/>
                    <a:lstStyle/>
                    <a:p>
                      <a:pPr algn="ctr"/>
                      <a:r>
                        <a:rPr lang="es-AR" sz="2000" dirty="0" smtClean="0"/>
                        <a:t>País:  Proyecto / Medida de cooperación </a:t>
                      </a:r>
                      <a:endParaRPr lang="es-AR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2000" dirty="0" smtClean="0"/>
                        <a:t>Fecha</a:t>
                      </a:r>
                      <a:endParaRPr lang="es-AR" sz="20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AR" sz="2000" b="1" dirty="0" smtClean="0"/>
                        <a:t>Corea del Sur:</a:t>
                      </a:r>
                      <a:r>
                        <a:rPr lang="es-AR" sz="2000" baseline="0" dirty="0" smtClean="0"/>
                        <a:t> </a:t>
                      </a:r>
                      <a:r>
                        <a:rPr lang="es-AR" sz="2000" dirty="0" smtClean="0"/>
                        <a:t>REACH Coreano - Borrador en consulta ministerial</a:t>
                      </a:r>
                      <a:endParaRPr lang="es-A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AR" sz="2000" dirty="0" smtClean="0"/>
                        <a:t>Dic/2010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AR" sz="2000" b="1" dirty="0" smtClean="0"/>
                        <a:t>Canadá:</a:t>
                      </a:r>
                      <a:r>
                        <a:rPr lang="es-AR" sz="2000" baseline="0" dirty="0" smtClean="0"/>
                        <a:t> Acuerdo de cooperación técnica </a:t>
                      </a:r>
                      <a:r>
                        <a:rPr lang="es-AR" sz="2000" dirty="0" smtClean="0"/>
                        <a:t>con ECHA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2000" dirty="0" err="1" smtClean="0"/>
                        <a:t>May</a:t>
                      </a:r>
                      <a:r>
                        <a:rPr lang="es-AR" sz="2000" dirty="0" smtClean="0"/>
                        <a:t>/2010</a:t>
                      </a:r>
                      <a:endParaRPr lang="es-AR" sz="20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AR" sz="2000" b="1" dirty="0" smtClean="0"/>
                        <a:t>EE.UU.:</a:t>
                      </a:r>
                      <a:r>
                        <a:rPr lang="es-AR" sz="2000" dirty="0" smtClean="0"/>
                        <a:t>  Acuerdo  ECHA -EPA sobre intercambio de información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2000" dirty="0" smtClean="0"/>
                        <a:t>Nov/2010</a:t>
                      </a:r>
                      <a:endParaRPr lang="es-AR" sz="20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AR" sz="2000" b="1" dirty="0" smtClean="0"/>
                        <a:t>Suiza:</a:t>
                      </a:r>
                      <a:r>
                        <a:rPr lang="es-AR" sz="2000" dirty="0" smtClean="0"/>
                        <a:t>  Conversaciones exploratorias</a:t>
                      </a:r>
                      <a:r>
                        <a:rPr lang="es-AR" sz="2000" baseline="0" dirty="0" smtClean="0"/>
                        <a:t> con la </a:t>
                      </a:r>
                      <a:r>
                        <a:rPr lang="en-US" sz="2000" dirty="0" smtClean="0"/>
                        <a:t>EU COM </a:t>
                      </a:r>
                      <a:r>
                        <a:rPr lang="en-US" sz="2000" dirty="0" err="1" smtClean="0"/>
                        <a:t>sobre</a:t>
                      </a:r>
                      <a:r>
                        <a:rPr lang="en-US" sz="2000" dirty="0" smtClean="0"/>
                        <a:t> </a:t>
                      </a:r>
                      <a:r>
                        <a:rPr lang="en-US" sz="2000" dirty="0" err="1" smtClean="0"/>
                        <a:t>adopción</a:t>
                      </a:r>
                      <a:r>
                        <a:rPr lang="en-US" sz="2000" dirty="0" smtClean="0"/>
                        <a:t> del REACH</a:t>
                      </a:r>
                      <a:endParaRPr lang="es-A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2000" dirty="0" err="1" smtClean="0"/>
                        <a:t>nd</a:t>
                      </a:r>
                      <a:endParaRPr lang="es-AR" sz="20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998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  <a:solidFill>
            <a:schemeClr val="accent1"/>
          </a:solidFill>
        </p:spPr>
        <p:txBody>
          <a:bodyPr>
            <a:noAutofit/>
          </a:bodyPr>
          <a:lstStyle/>
          <a:p>
            <a:r>
              <a:rPr lang="es-AR" sz="3200" b="1" dirty="0" smtClean="0"/>
              <a:t>Impacto del REACH / CLP sobre las empresas</a:t>
            </a:r>
            <a:endParaRPr lang="es-AR" sz="3200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628800"/>
            <a:ext cx="8568952" cy="5616624"/>
          </a:xfrm>
        </p:spPr>
        <p:txBody>
          <a:bodyPr>
            <a:normAutofit fontScale="85000" lnSpcReduction="20000"/>
          </a:bodyPr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Las </a:t>
            </a:r>
            <a:r>
              <a:rPr lang="en-US" dirty="0" err="1" smtClean="0"/>
              <a:t>regulaciones</a:t>
            </a:r>
            <a:r>
              <a:rPr lang="en-US" dirty="0" smtClean="0"/>
              <a:t> se </a:t>
            </a:r>
            <a:r>
              <a:rPr lang="en-US" dirty="0" err="1" smtClean="0"/>
              <a:t>están</a:t>
            </a:r>
            <a:r>
              <a:rPr lang="en-US" dirty="0" smtClean="0"/>
              <a:t> </a:t>
            </a:r>
            <a:r>
              <a:rPr lang="en-US" dirty="0" err="1" smtClean="0"/>
              <a:t>transformando</a:t>
            </a:r>
            <a:r>
              <a:rPr lang="en-US" dirty="0" smtClean="0"/>
              <a:t> en </a:t>
            </a:r>
            <a:r>
              <a:rPr lang="en-US" dirty="0" err="1" smtClean="0"/>
              <a:t>una</a:t>
            </a:r>
            <a:r>
              <a:rPr lang="en-US" dirty="0" smtClean="0"/>
              <a:t> </a:t>
            </a:r>
            <a:r>
              <a:rPr lang="en-US" dirty="0" err="1" smtClean="0"/>
              <a:t>cuestión</a:t>
            </a:r>
            <a:r>
              <a:rPr lang="en-US" dirty="0" smtClean="0"/>
              <a:t> </a:t>
            </a:r>
            <a:r>
              <a:rPr lang="en-US" dirty="0" err="1" smtClean="0"/>
              <a:t>estratégica</a:t>
            </a:r>
            <a:r>
              <a:rPr lang="en-US" dirty="0" smtClean="0"/>
              <a:t> con </a:t>
            </a:r>
            <a:r>
              <a:rPr lang="en-US" dirty="0" err="1" smtClean="0"/>
              <a:t>capacidad</a:t>
            </a:r>
            <a:r>
              <a:rPr lang="en-US" dirty="0" smtClean="0"/>
              <a:t> de </a:t>
            </a:r>
            <a:r>
              <a:rPr lang="en-US" dirty="0" err="1" smtClean="0"/>
              <a:t>afectar</a:t>
            </a:r>
            <a:r>
              <a:rPr lang="en-US" dirty="0" smtClean="0"/>
              <a:t>:</a:t>
            </a:r>
            <a:endParaRPr lang="en-US" dirty="0"/>
          </a:p>
          <a:p>
            <a:pPr lvl="1">
              <a:buFont typeface="Wingdings" pitchFamily="2" charset="2"/>
              <a:buChar char="§"/>
            </a:pPr>
            <a:r>
              <a:rPr lang="es-AR" dirty="0" smtClean="0"/>
              <a:t>Mercados</a:t>
            </a:r>
          </a:p>
          <a:p>
            <a:pPr lvl="1">
              <a:buFont typeface="Wingdings" pitchFamily="2" charset="2"/>
              <a:buChar char="§"/>
            </a:pPr>
            <a:r>
              <a:rPr lang="es-AR" dirty="0" smtClean="0"/>
              <a:t>Inversiones y procesos de manufactura</a:t>
            </a:r>
          </a:p>
          <a:p>
            <a:pPr lvl="1">
              <a:buFont typeface="Wingdings" pitchFamily="2" charset="2"/>
              <a:buChar char="§"/>
            </a:pPr>
            <a:r>
              <a:rPr lang="es-AR" dirty="0" smtClean="0"/>
              <a:t>Portafolio de productos</a:t>
            </a:r>
          </a:p>
          <a:p>
            <a:pPr lvl="1">
              <a:buFont typeface="Wingdings" pitchFamily="2" charset="2"/>
              <a:buChar char="§"/>
            </a:pPr>
            <a:r>
              <a:rPr lang="es-AR" dirty="0" smtClean="0"/>
              <a:t>Productos individuales</a:t>
            </a:r>
            <a:br>
              <a:rPr lang="es-AR" dirty="0" smtClean="0"/>
            </a:br>
            <a:endParaRPr lang="es-AR" sz="1400" dirty="0"/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Las </a:t>
            </a:r>
            <a:r>
              <a:rPr lang="en-US" dirty="0" err="1" smtClean="0"/>
              <a:t>empresas</a:t>
            </a:r>
            <a:r>
              <a:rPr lang="en-US" dirty="0" smtClean="0"/>
              <a:t> </a:t>
            </a:r>
            <a:r>
              <a:rPr lang="en-US" dirty="0" err="1" smtClean="0"/>
              <a:t>internacionales</a:t>
            </a:r>
            <a:r>
              <a:rPr lang="en-US" dirty="0" smtClean="0"/>
              <a:t> </a:t>
            </a:r>
            <a:r>
              <a:rPr lang="en-US" dirty="0" err="1" smtClean="0"/>
              <a:t>tienen</a:t>
            </a:r>
            <a:r>
              <a:rPr lang="en-US" dirty="0" smtClean="0"/>
              <a:t> </a:t>
            </a:r>
            <a:r>
              <a:rPr lang="en-US" dirty="0" err="1" smtClean="0"/>
              <a:t>dificultades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lograr</a:t>
            </a:r>
            <a:r>
              <a:rPr lang="en-US" dirty="0" smtClean="0"/>
              <a:t> </a:t>
            </a:r>
            <a:r>
              <a:rPr lang="en-US" dirty="0" err="1" smtClean="0"/>
              <a:t>las</a:t>
            </a:r>
            <a:r>
              <a:rPr lang="en-US" dirty="0" smtClean="0"/>
              <a:t> </a:t>
            </a:r>
            <a:r>
              <a:rPr lang="en-US" dirty="0" err="1" smtClean="0"/>
              <a:t>competencias</a:t>
            </a:r>
            <a:r>
              <a:rPr lang="en-US" dirty="0" smtClean="0"/>
              <a:t> y el </a:t>
            </a:r>
            <a:r>
              <a:rPr lang="en-US" dirty="0" err="1" smtClean="0"/>
              <a:t>gerenciamiento</a:t>
            </a:r>
            <a:r>
              <a:rPr lang="en-US" dirty="0" smtClean="0"/>
              <a:t> </a:t>
            </a:r>
            <a:r>
              <a:rPr lang="en-US" dirty="0" err="1" smtClean="0"/>
              <a:t>necesario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evaluar</a:t>
            </a:r>
            <a:r>
              <a:rPr lang="en-US" dirty="0" smtClean="0"/>
              <a:t> el </a:t>
            </a:r>
            <a:r>
              <a:rPr lang="en-US" dirty="0" err="1" smtClean="0"/>
              <a:t>impacto</a:t>
            </a:r>
            <a:r>
              <a:rPr lang="en-US" dirty="0" smtClean="0"/>
              <a:t> de </a:t>
            </a:r>
            <a:r>
              <a:rPr lang="en-US" dirty="0" err="1" smtClean="0"/>
              <a:t>las</a:t>
            </a:r>
            <a:r>
              <a:rPr lang="en-US" dirty="0" smtClean="0"/>
              <a:t> </a:t>
            </a:r>
            <a:r>
              <a:rPr lang="en-US" dirty="0" err="1" smtClean="0"/>
              <a:t>nuevas</a:t>
            </a:r>
            <a:r>
              <a:rPr lang="en-US" dirty="0" smtClean="0"/>
              <a:t> </a:t>
            </a:r>
            <a:r>
              <a:rPr lang="en-US" dirty="0" err="1" smtClean="0"/>
              <a:t>regulaciones</a:t>
            </a:r>
            <a:r>
              <a:rPr lang="en-US" dirty="0" smtClean="0"/>
              <a:t> </a:t>
            </a:r>
            <a:r>
              <a:rPr lang="en-US" dirty="0" err="1" smtClean="0"/>
              <a:t>sobre</a:t>
            </a:r>
            <a:r>
              <a:rPr lang="en-US" dirty="0" smtClean="0"/>
              <a:t> </a:t>
            </a:r>
            <a:r>
              <a:rPr lang="en-US" dirty="0" err="1" smtClean="0"/>
              <a:t>sus</a:t>
            </a:r>
            <a:r>
              <a:rPr lang="en-US" dirty="0" smtClean="0"/>
              <a:t> </a:t>
            </a:r>
            <a:r>
              <a:rPr lang="en-US" dirty="0" err="1" smtClean="0"/>
              <a:t>negocios</a:t>
            </a:r>
            <a:r>
              <a:rPr lang="en-US" dirty="0" smtClean="0"/>
              <a:t> y </a:t>
            </a:r>
            <a:r>
              <a:rPr lang="en-US" dirty="0" err="1" smtClean="0"/>
              <a:t>mercados</a:t>
            </a:r>
            <a:r>
              <a:rPr lang="en-US" dirty="0" smtClean="0"/>
              <a:t> </a:t>
            </a:r>
            <a:r>
              <a:rPr lang="en-US" dirty="0" err="1" smtClean="0"/>
              <a:t>específicos</a:t>
            </a:r>
            <a:r>
              <a:rPr lang="en-US" dirty="0" smtClean="0"/>
              <a:t>.</a:t>
            </a:r>
            <a:br>
              <a:rPr lang="en-US" dirty="0" smtClean="0"/>
            </a:br>
            <a:endParaRPr lang="en-US" dirty="0" smtClean="0"/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Para </a:t>
            </a:r>
            <a:r>
              <a:rPr lang="en-US" dirty="0" err="1" smtClean="0"/>
              <a:t>las</a:t>
            </a:r>
            <a:r>
              <a:rPr lang="en-US" dirty="0" smtClean="0"/>
              <a:t> </a:t>
            </a:r>
            <a:r>
              <a:rPr lang="en-US" dirty="0" err="1" smtClean="0"/>
              <a:t>empresas</a:t>
            </a:r>
            <a:r>
              <a:rPr lang="en-US" dirty="0" smtClean="0"/>
              <a:t> de base </a:t>
            </a:r>
            <a:r>
              <a:rPr lang="en-US" dirty="0" err="1" smtClean="0"/>
              <a:t>nacional</a:t>
            </a:r>
            <a:r>
              <a:rPr lang="en-US" dirty="0" smtClean="0"/>
              <a:t> </a:t>
            </a:r>
            <a:r>
              <a:rPr lang="en-US" dirty="0" err="1" smtClean="0"/>
              <a:t>estas</a:t>
            </a:r>
            <a:r>
              <a:rPr lang="en-US" dirty="0" smtClean="0"/>
              <a:t> </a:t>
            </a:r>
            <a:r>
              <a:rPr lang="en-US" dirty="0" err="1" smtClean="0"/>
              <a:t>dificultades</a:t>
            </a:r>
            <a:r>
              <a:rPr lang="en-US" dirty="0" smtClean="0"/>
              <a:t> se </a:t>
            </a:r>
            <a:r>
              <a:rPr lang="en-US" dirty="0" err="1" smtClean="0"/>
              <a:t>ven</a:t>
            </a:r>
            <a:r>
              <a:rPr lang="en-US" dirty="0" smtClean="0"/>
              <a:t> </a:t>
            </a:r>
            <a:r>
              <a:rPr lang="en-US" dirty="0" err="1" smtClean="0"/>
              <a:t>multiplicadas</a:t>
            </a:r>
            <a:r>
              <a:rPr lang="en-US" dirty="0" smtClean="0"/>
              <a:t> y </a:t>
            </a:r>
            <a:r>
              <a:rPr lang="en-US" dirty="0" err="1"/>
              <a:t>a</a:t>
            </a:r>
            <a:r>
              <a:rPr lang="en-US" dirty="0" err="1" smtClean="0"/>
              <a:t>tentan</a:t>
            </a:r>
            <a:r>
              <a:rPr lang="en-US" dirty="0" smtClean="0"/>
              <a:t> </a:t>
            </a:r>
            <a:r>
              <a:rPr lang="en-US" dirty="0" err="1" smtClean="0"/>
              <a:t>seriamente</a:t>
            </a:r>
            <a:r>
              <a:rPr lang="en-US" dirty="0" smtClean="0"/>
              <a:t> contra </a:t>
            </a:r>
            <a:r>
              <a:rPr lang="en-US" dirty="0" err="1" smtClean="0"/>
              <a:t>sus</a:t>
            </a:r>
            <a:r>
              <a:rPr lang="en-US" dirty="0" smtClean="0"/>
              <a:t> </a:t>
            </a:r>
            <a:r>
              <a:rPr lang="en-US" dirty="0" err="1" smtClean="0"/>
              <a:t>posibilidades</a:t>
            </a:r>
            <a:r>
              <a:rPr lang="en-US" dirty="0" smtClean="0"/>
              <a:t> de </a:t>
            </a:r>
            <a:r>
              <a:rPr lang="en-US" dirty="0" err="1" smtClean="0"/>
              <a:t>internacionalización</a:t>
            </a:r>
            <a:r>
              <a:rPr lang="en-US" dirty="0" smtClean="0"/>
              <a:t>.  </a:t>
            </a:r>
            <a:endParaRPr lang="en-US" dirty="0"/>
          </a:p>
          <a:p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487272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2305</TotalTime>
  <Words>560</Words>
  <Application>Microsoft Office PowerPoint</Application>
  <PresentationFormat>Presentación en pantalla (4:3)</PresentationFormat>
  <Paragraphs>78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1" baseType="lpstr">
      <vt:lpstr>Tema de Office</vt:lpstr>
      <vt:lpstr>Estrategia Regional para el Manejo y el Comercio de Productos Químicos  Situación de Argentina sobre la aplicación del GHS y REACH.    Ing. José María Fumagalli Cámara de la Industria Química y Petroquímica</vt:lpstr>
      <vt:lpstr>Agenda</vt:lpstr>
      <vt:lpstr>Etapas, plazos y resultados del REACH</vt:lpstr>
      <vt:lpstr>Plazos para implementación del CLP</vt:lpstr>
      <vt:lpstr>Armonización CL</vt:lpstr>
      <vt:lpstr>Implementación del REACH por Empresas Argentinas</vt:lpstr>
      <vt:lpstr>Expansión mundial del REACH - 1</vt:lpstr>
      <vt:lpstr>Expansión mundial del REACH - 2</vt:lpstr>
      <vt:lpstr>Impacto del REACH / CLP sobre las empresas</vt:lpstr>
      <vt:lpstr>  jfumagalli@ciqyp.org.ar 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Estrategia Regional para el Manejo y el Comercio de Productos Químicos  Situación de Argentina respecto a la aplicación del GHS y REACH.    Ing. José María Fumagalli Cámara de la Industria Química y Petroquímica</dc:title>
  <dc:creator>JMF</dc:creator>
  <cp:lastModifiedBy>JMF</cp:lastModifiedBy>
  <cp:revision>21</cp:revision>
  <cp:lastPrinted>2011-05-23T14:17:35Z</cp:lastPrinted>
  <dcterms:created xsi:type="dcterms:W3CDTF">2011-05-22T21:05:44Z</dcterms:created>
  <dcterms:modified xsi:type="dcterms:W3CDTF">2011-05-24T11:33:02Z</dcterms:modified>
</cp:coreProperties>
</file>